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6"/>
  </p:sldMasterIdLst>
  <p:notesMasterIdLst>
    <p:notesMasterId r:id="rId28"/>
  </p:notesMasterIdLst>
  <p:sldIdLst>
    <p:sldId id="256" r:id="rId7"/>
    <p:sldId id="261" r:id="rId8"/>
    <p:sldId id="277" r:id="rId9"/>
    <p:sldId id="278" r:id="rId10"/>
    <p:sldId id="279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60" r:id="rId2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20000"/>
      </a:spcBef>
      <a:spcAft>
        <a:spcPct val="0"/>
      </a:spcAft>
      <a:buSzPct val="60000"/>
      <a:buChar char="•"/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SzPct val="60000"/>
      <a:buChar char="•"/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SzPct val="60000"/>
      <a:buChar char="•"/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SzPct val="60000"/>
      <a:buChar char="•"/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SzPct val="60000"/>
      <a:buChar char="•"/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5685"/>
    <a:srgbClr val="6DB6FF"/>
    <a:srgbClr val="5BADFF"/>
    <a:srgbClr val="BDDEFF"/>
    <a:srgbClr val="29292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1" autoAdjust="0"/>
    <p:restoredTop sz="94695" autoAdjust="0"/>
  </p:normalViewPr>
  <p:slideViewPr>
    <p:cSldViewPr>
      <p:cViewPr varScale="1">
        <p:scale>
          <a:sx n="108" d="100"/>
          <a:sy n="108" d="100"/>
        </p:scale>
        <p:origin x="15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202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r-drive\ED\SM1\1.1%20SAR\1.1.1%20SFANA\4_ANALYSIS\4.1%20Safety%20Analysis%20Studies\E2.1.3.1%20Internal\2018\2018-07%20Bird%20strikes%20and%20wild%20life\initial%20figures%20-%20bird%20strikes%20and%20wild%20life%20v2.xlsm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r-drive\ED\SM1\1.1%20SAR\1.1.1%20SFANA\4_ANALYSIS\4.1%20Safety%20Analysis%20Studies\E2.1.3.1%20Internal\2018\2018-07%20Bird%20strikes%20and%20wild%20life\initial%20figures%20-%20bird%20strikes%20and%20wild%20life%20v2.xlsm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r-drive\ED\SM1\1.1%20SAR\1.1.1%20SFANA\4_ANALYSIS\4.1%20Safety%20Analysis%20Studies\E2.1.3.1%20Internal\2018\2018-07%20Bird%20strikes%20and%20wild%20life\initial%20figures%20-%20bird%20strikes%20and%20wild%20life%20v2.xlsm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r-drive\ED\SM1\1.1%20SAR\1.1.1%20SFANA\4_ANALYSIS\4.1%20Safety%20Analysis%20Studies\E2.1.3.1%20Internal\2018\2018-07%20Bird%20strikes%20and%20wild%20life\initial%20figures%20-%20bird%20strikes%20and%20wild%20life%20v2.xlsm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r-drive\ED\SM1\1.1%20SAR\1.1.1%20SFANA\4_ANALYSIS\4.1%20Safety%20Analysis%20Studies\E2.1.3.1%20Internal\2018\2018-07%20Bird%20strikes%20and%20wild%20life\initial%20figures%20-%20bird%20strikes%20and%20wild%20life%20v2.xlsm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r-drive\ED\SM1\1.1%20SAR\1.1.1%20SFANA\4_ANALYSIS\4.1%20Safety%20Analysis%20Studies\E2.1.3.1%20Internal\2018\2018-07%20Bird%20strikes%20and%20wild%20life\initial%20figures%20-%20bird%20strikes%20and%20wild%20life%20v2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dirty="0"/>
              <a:t>Bird</a:t>
            </a:r>
            <a:r>
              <a:rPr lang="en-GB" sz="2000" baseline="0" dirty="0"/>
              <a:t> Strikes </a:t>
            </a:r>
            <a:r>
              <a:rPr lang="en-GB" sz="2000" baseline="0" dirty="0" smtClean="0"/>
              <a:t>Rate</a:t>
            </a:r>
            <a:endParaRPr lang="en-GB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440601554691274E-2"/>
          <c:y val="0.10307907420296901"/>
          <c:w val="0.80151865968230218"/>
          <c:h val="0.62256331380768448"/>
        </c:manualLayout>
      </c:layout>
      <c:lineChart>
        <c:grouping val="standard"/>
        <c:varyColors val="0"/>
        <c:ser>
          <c:idx val="0"/>
          <c:order val="0"/>
          <c:tx>
            <c:v>Birs Strikes rate per 10.000 flights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Sheet1!$AC$16:$AC$22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Sheet1!$AG$16:$AG$22</c:f>
              <c:numCache>
                <c:formatCode>General</c:formatCode>
                <c:ptCount val="7"/>
                <c:pt idx="0">
                  <c:v>12.490805525418843</c:v>
                </c:pt>
                <c:pt idx="1">
                  <c:v>14.418005742054612</c:v>
                </c:pt>
                <c:pt idx="2">
                  <c:v>14.73575053718292</c:v>
                </c:pt>
                <c:pt idx="3">
                  <c:v>19.324755321505528</c:v>
                </c:pt>
                <c:pt idx="4">
                  <c:v>22.643728547663187</c:v>
                </c:pt>
                <c:pt idx="5">
                  <c:v>27.09599221727828</c:v>
                </c:pt>
                <c:pt idx="6">
                  <c:v>33.192103773207634</c:v>
                </c:pt>
              </c:numCache>
            </c:numRef>
          </c:val>
          <c:smooth val="0"/>
        </c:ser>
        <c:ser>
          <c:idx val="1"/>
          <c:order val="1"/>
          <c:tx>
            <c:v>Rate per 10.000 flight of the bird control related occurrence (no bird strike)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Sheet1!$AC$16:$AC$22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Sheet1!$AH$16:$AH$22</c:f>
              <c:numCache>
                <c:formatCode>General</c:formatCode>
                <c:ptCount val="7"/>
                <c:pt idx="0">
                  <c:v>1.9211998389078444</c:v>
                </c:pt>
                <c:pt idx="1">
                  <c:v>2.2803671872392575</c:v>
                </c:pt>
                <c:pt idx="2">
                  <c:v>2.5972456154581445</c:v>
                </c:pt>
                <c:pt idx="3">
                  <c:v>3.9757108766135691</c:v>
                </c:pt>
                <c:pt idx="4">
                  <c:v>5.1260137374714052</c:v>
                </c:pt>
                <c:pt idx="5">
                  <c:v>4.3596580125932789</c:v>
                </c:pt>
                <c:pt idx="6">
                  <c:v>5.0570425702236452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249512"/>
        <c:axId val="237248336"/>
      </c:lineChart>
      <c:lineChart>
        <c:grouping val="standard"/>
        <c:varyColors val="0"/>
        <c:ser>
          <c:idx val="3"/>
          <c:order val="2"/>
          <c:tx>
            <c:v>Variation from previous year</c:v>
          </c:tx>
          <c:spPr>
            <a:ln w="28575" cap="rnd">
              <a:noFill/>
              <a:round/>
            </a:ln>
            <a:effectLst/>
          </c:spPr>
          <c:marker>
            <c:symbol val="star"/>
            <c:size val="7"/>
            <c:spPr>
              <a:noFill/>
              <a:ln w="19050">
                <a:solidFill>
                  <a:srgbClr val="0070C0"/>
                </a:solidFill>
                <a:headEnd type="none"/>
              </a:ln>
              <a:effectLst/>
            </c:spPr>
          </c:marker>
          <c:cat>
            <c:numRef>
              <c:f>Sheet1!$AC$16:$AC$22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Sheet1!$AJ$16:$AJ$22</c:f>
              <c:numCache>
                <c:formatCode>General</c:formatCode>
                <c:ptCount val="7"/>
                <c:pt idx="0">
                  <c:v>1</c:v>
                </c:pt>
                <c:pt idx="1">
                  <c:v>1.1542895062062979</c:v>
                </c:pt>
                <c:pt idx="2">
                  <c:v>1.02203805441702</c:v>
                </c:pt>
                <c:pt idx="3">
                  <c:v>1.3114198203032217</c:v>
                </c:pt>
                <c:pt idx="4">
                  <c:v>1.1717472315141886</c:v>
                </c:pt>
                <c:pt idx="5">
                  <c:v>1.1966223742809601</c:v>
                </c:pt>
                <c:pt idx="6">
                  <c:v>1.2249820381939014</c:v>
                </c:pt>
              </c:numCache>
            </c:numRef>
          </c:val>
          <c:smooth val="0"/>
        </c:ser>
        <c:ser>
          <c:idx val="4"/>
          <c:order val="3"/>
          <c:tx>
            <c:v>Variation from previous year</c:v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rgbClr val="C00000"/>
              </a:solidFill>
              <a:ln w="19050" cap="rnd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numRef>
              <c:f>Sheet1!$AC$16:$AC$22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Sheet1!$AK$16:$AK$22</c:f>
              <c:numCache>
                <c:formatCode>General</c:formatCode>
                <c:ptCount val="7"/>
                <c:pt idx="0">
                  <c:v>1</c:v>
                </c:pt>
                <c:pt idx="1">
                  <c:v>1.1869494995042218</c:v>
                </c:pt>
                <c:pt idx="2">
                  <c:v>1.1389593877653177</c:v>
                </c:pt>
                <c:pt idx="3">
                  <c:v>1.5307412025074374</c:v>
                </c:pt>
                <c:pt idx="4">
                  <c:v>1.289332624166484</c:v>
                </c:pt>
                <c:pt idx="5">
                  <c:v>0.85049674774064121</c:v>
                </c:pt>
                <c:pt idx="6">
                  <c:v>1.1599631337173479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3122576"/>
        <c:axId val="237248728"/>
      </c:lineChart>
      <c:catAx>
        <c:axId val="237249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248336"/>
        <c:crosses val="autoZero"/>
        <c:auto val="1"/>
        <c:lblAlgn val="ctr"/>
        <c:lblOffset val="100"/>
        <c:noMultiLvlLbl val="0"/>
      </c:catAx>
      <c:valAx>
        <c:axId val="23724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Occurrences per 10.000 flights</a:t>
                </a:r>
              </a:p>
            </c:rich>
          </c:tx>
          <c:layout>
            <c:manualLayout>
              <c:xMode val="edge"/>
              <c:yMode val="edge"/>
              <c:x val="1.6905592175666995E-2"/>
              <c:y val="0.213121411461394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249512"/>
        <c:crosses val="autoZero"/>
        <c:crossBetween val="between"/>
      </c:valAx>
      <c:valAx>
        <c:axId val="237248728"/>
        <c:scaling>
          <c:orientation val="minMax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Variation fromprevious</a:t>
                </a:r>
                <a:r>
                  <a:rPr lang="en-GB" sz="1200" baseline="0"/>
                  <a:t> year (%)</a:t>
                </a:r>
                <a:endParaRPr lang="en-GB" sz="1200"/>
              </a:p>
            </c:rich>
          </c:tx>
          <c:layout>
            <c:manualLayout>
              <c:xMode val="edge"/>
              <c:yMode val="edge"/>
              <c:x val="0.95229705023741218"/>
              <c:y val="0.181366198743761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122576"/>
        <c:crosses val="max"/>
        <c:crossBetween val="between"/>
      </c:valAx>
      <c:catAx>
        <c:axId val="513122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72487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008576260071242E-2"/>
          <c:y val="0.77457490356828018"/>
          <c:w val="0.88993176353805847"/>
          <c:h val="0.210267029397789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Birdstrikes in EASA MS 2011-2017, Effects on flights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'Graphs and tables'!$C$107</c:f>
              <c:strCache>
                <c:ptCount val="1"/>
                <c:pt idx="0">
                  <c:v>Total number of birdstrikes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dLbls>
            <c:delete val="1"/>
          </c:dLbls>
          <c:cat>
            <c:strRef>
              <c:f>'Graphs and tables'!$B$108:$B$111</c:f>
              <c:strCache>
                <c:ptCount val="4"/>
                <c:pt idx="0">
                  <c:v>Aborted takeoffs</c:v>
                </c:pt>
                <c:pt idx="1">
                  <c:v>Precautionary landings</c:v>
                </c:pt>
                <c:pt idx="2">
                  <c:v>Engine shutdowns</c:v>
                </c:pt>
                <c:pt idx="3">
                  <c:v>Other consequences</c:v>
                </c:pt>
              </c:strCache>
            </c:strRef>
          </c:cat>
          <c:val>
            <c:numRef>
              <c:f>'Graphs and tables'!$C$108:$C$111</c:f>
              <c:numCache>
                <c:formatCode>#,##0</c:formatCode>
                <c:ptCount val="4"/>
                <c:pt idx="0">
                  <c:v>39318</c:v>
                </c:pt>
                <c:pt idx="1">
                  <c:v>39318</c:v>
                </c:pt>
                <c:pt idx="2">
                  <c:v>39318</c:v>
                </c:pt>
                <c:pt idx="3">
                  <c:v>39318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595415624"/>
        <c:axId val="595417976"/>
      </c:areaChart>
      <c:barChart>
        <c:barDir val="col"/>
        <c:grouping val="clustered"/>
        <c:varyColors val="0"/>
        <c:ser>
          <c:idx val="1"/>
          <c:order val="1"/>
          <c:tx>
            <c:strRef>
              <c:f>'Graphs and tables'!$D$107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and tables'!$B$108:$B$111</c:f>
              <c:strCache>
                <c:ptCount val="4"/>
                <c:pt idx="0">
                  <c:v>Aborted takeoffs</c:v>
                </c:pt>
                <c:pt idx="1">
                  <c:v>Precautionary landings</c:v>
                </c:pt>
                <c:pt idx="2">
                  <c:v>Engine shutdowns</c:v>
                </c:pt>
                <c:pt idx="3">
                  <c:v>Other consequences</c:v>
                </c:pt>
              </c:strCache>
            </c:strRef>
          </c:cat>
          <c:val>
            <c:numRef>
              <c:f>'Graphs and tables'!$D$108:$D$111</c:f>
              <c:numCache>
                <c:formatCode>#,##0</c:formatCode>
                <c:ptCount val="4"/>
                <c:pt idx="0">
                  <c:v>385</c:v>
                </c:pt>
                <c:pt idx="1">
                  <c:v>63</c:v>
                </c:pt>
                <c:pt idx="2">
                  <c:v>25</c:v>
                </c:pt>
                <c:pt idx="3">
                  <c:v>1838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5415624"/>
        <c:axId val="595417976"/>
      </c:barChart>
      <c:catAx>
        <c:axId val="595415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417976"/>
        <c:crosses val="autoZero"/>
        <c:auto val="1"/>
        <c:lblAlgn val="ctr"/>
        <c:lblOffset val="100"/>
        <c:noMultiLvlLbl val="0"/>
      </c:catAx>
      <c:valAx>
        <c:axId val="595417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415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Correlation between Bird Strikes and Bird Control reported occurrences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840470838932498E-2"/>
          <c:y val="0.15213911577792041"/>
          <c:w val="0.8620272499599505"/>
          <c:h val="0.7475773804565656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Sheet1!$AP$15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Sheet1!$AO$16:$AO$22</c:f>
              <c:numCache>
                <c:formatCode>General</c:formatCode>
                <c:ptCount val="7"/>
                <c:pt idx="0">
                  <c:v>12.490805525418843</c:v>
                </c:pt>
                <c:pt idx="1">
                  <c:v>14.418005742054612</c:v>
                </c:pt>
                <c:pt idx="2">
                  <c:v>14.73575053718292</c:v>
                </c:pt>
                <c:pt idx="3">
                  <c:v>19.324755321505528</c:v>
                </c:pt>
                <c:pt idx="4">
                  <c:v>22.643728547663187</c:v>
                </c:pt>
                <c:pt idx="5">
                  <c:v>27.09599221727828</c:v>
                </c:pt>
                <c:pt idx="6">
                  <c:v>33.192103773207634</c:v>
                </c:pt>
              </c:numCache>
            </c:numRef>
          </c:xVal>
          <c:yVal>
            <c:numRef>
              <c:f>Sheet1!$AP$16:$AP$22</c:f>
              <c:numCache>
                <c:formatCode>General</c:formatCode>
                <c:ptCount val="7"/>
                <c:pt idx="0">
                  <c:v>1.9211998389078444</c:v>
                </c:pt>
                <c:pt idx="1">
                  <c:v>2.2803671872392575</c:v>
                </c:pt>
                <c:pt idx="2">
                  <c:v>2.5972456154581445</c:v>
                </c:pt>
                <c:pt idx="3">
                  <c:v>3.9757108766135691</c:v>
                </c:pt>
                <c:pt idx="4">
                  <c:v>5.1260137374714052</c:v>
                </c:pt>
                <c:pt idx="5">
                  <c:v>4.3596580125932789</c:v>
                </c:pt>
                <c:pt idx="6">
                  <c:v>5.0570425702236452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3123752"/>
        <c:axId val="513121008"/>
      </c:scatterChart>
      <c:valAx>
        <c:axId val="513123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Bird Strike Rate (per 10.000 flights)	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121008"/>
        <c:crosses val="autoZero"/>
        <c:crossBetween val="midCat"/>
      </c:valAx>
      <c:valAx>
        <c:axId val="51312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Bird Control Occurrence Rate (per 10.000 flights)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1237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/>
              <a:t>Comparison between reporting</a:t>
            </a:r>
            <a:r>
              <a:rPr lang="en-GB" sz="1600" baseline="0"/>
              <a:t> of bird strikes and other occurrences</a:t>
            </a:r>
            <a:endParaRPr lang="en-GB" sz="16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245401254348148E-2"/>
          <c:y val="0.10354870552384267"/>
          <c:w val="0.78428145886867862"/>
          <c:h val="0.63689101657038982"/>
        </c:manualLayout>
      </c:layout>
      <c:lineChart>
        <c:grouping val="standard"/>
        <c:varyColors val="0"/>
        <c:ser>
          <c:idx val="0"/>
          <c:order val="0"/>
          <c:tx>
            <c:v>Birs Strikes rate per 10.000 flights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Sheet1!$AC$16:$AC$22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Sheet1!$AG$16:$AG$22</c:f>
              <c:numCache>
                <c:formatCode>General</c:formatCode>
                <c:ptCount val="7"/>
                <c:pt idx="0">
                  <c:v>12.490805525418843</c:v>
                </c:pt>
                <c:pt idx="1">
                  <c:v>14.418005742054612</c:v>
                </c:pt>
                <c:pt idx="2">
                  <c:v>14.73575053718292</c:v>
                </c:pt>
                <c:pt idx="3">
                  <c:v>19.324755321505528</c:v>
                </c:pt>
                <c:pt idx="4">
                  <c:v>22.643728547663187</c:v>
                </c:pt>
                <c:pt idx="5">
                  <c:v>27.09599221727828</c:v>
                </c:pt>
                <c:pt idx="6">
                  <c:v>33.192103773207634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Sheet1!$AX$42</c:f>
              <c:strCache>
                <c:ptCount val="1"/>
                <c:pt idx="0">
                  <c:v>OtherOccurrences (other than Bird Strikes) rate per 10.000 flights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Sheet1!$AC$16:$AC$22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Sheet1!$Y$16:$Y$22</c:f>
              <c:numCache>
                <c:formatCode>General</c:formatCode>
                <c:ptCount val="7"/>
                <c:pt idx="0">
                  <c:v>143.03768753683991</c:v>
                </c:pt>
                <c:pt idx="1">
                  <c:v>165.14887972498991</c:v>
                </c:pt>
                <c:pt idx="2">
                  <c:v>180.22467049334944</c:v>
                </c:pt>
                <c:pt idx="3">
                  <c:v>210.33823277684917</c:v>
                </c:pt>
                <c:pt idx="4">
                  <c:v>232.28726046008967</c:v>
                </c:pt>
                <c:pt idx="5">
                  <c:v>261.65342241128087</c:v>
                </c:pt>
                <c:pt idx="6">
                  <c:v>293.42072307009067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3120224"/>
        <c:axId val="513120616"/>
      </c:lineChart>
      <c:lineChart>
        <c:grouping val="standard"/>
        <c:varyColors val="0"/>
        <c:ser>
          <c:idx val="3"/>
          <c:order val="2"/>
          <c:tx>
            <c:v>Variation from previous year (bird strikes)</c:v>
          </c:tx>
          <c:spPr>
            <a:ln w="28575" cap="rnd">
              <a:noFill/>
              <a:round/>
            </a:ln>
            <a:effectLst/>
          </c:spPr>
          <c:marker>
            <c:symbol val="star"/>
            <c:size val="7"/>
            <c:spPr>
              <a:noFill/>
              <a:ln w="19050">
                <a:solidFill>
                  <a:srgbClr val="0070C0"/>
                </a:solidFill>
                <a:headEnd type="none"/>
              </a:ln>
              <a:effectLst/>
            </c:spPr>
          </c:marker>
          <c:cat>
            <c:numRef>
              <c:f>Sheet1!$AC$16:$AC$22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Sheet1!$AJ$16:$AJ$22</c:f>
              <c:numCache>
                <c:formatCode>General</c:formatCode>
                <c:ptCount val="7"/>
                <c:pt idx="0">
                  <c:v>1</c:v>
                </c:pt>
                <c:pt idx="1">
                  <c:v>1.1542895062062979</c:v>
                </c:pt>
                <c:pt idx="2">
                  <c:v>1.02203805441702</c:v>
                </c:pt>
                <c:pt idx="3">
                  <c:v>1.3114198203032217</c:v>
                </c:pt>
                <c:pt idx="4">
                  <c:v>1.1717472315141886</c:v>
                </c:pt>
                <c:pt idx="5">
                  <c:v>1.1966223742809601</c:v>
                </c:pt>
                <c:pt idx="6">
                  <c:v>1.2249820381939014</c:v>
                </c:pt>
              </c:numCache>
            </c:numRef>
          </c:val>
          <c:smooth val="0"/>
        </c:ser>
        <c:ser>
          <c:idx val="4"/>
          <c:order val="3"/>
          <c:tx>
            <c:v>Variation from previous year (other than bird strikes)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rgbClr val="C00000"/>
              </a:solidFill>
              <a:ln w="19050" cap="rnd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numRef>
              <c:f>Sheet1!$AC$16:$AC$22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Sheet1!$AA$16:$AA$22</c:f>
              <c:numCache>
                <c:formatCode>General</c:formatCode>
                <c:ptCount val="7"/>
                <c:pt idx="0">
                  <c:v>1</c:v>
                </c:pt>
                <c:pt idx="1">
                  <c:v>1.1545829813730397</c:v>
                </c:pt>
                <c:pt idx="2">
                  <c:v>1.0912860613615067</c:v>
                </c:pt>
                <c:pt idx="3">
                  <c:v>1.1670890128475</c:v>
                </c:pt>
                <c:pt idx="4">
                  <c:v>1.1043511081816806</c:v>
                </c:pt>
                <c:pt idx="5">
                  <c:v>1.126421749918725</c:v>
                </c:pt>
                <c:pt idx="6">
                  <c:v>1.1214098419430427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3121792"/>
        <c:axId val="513121400"/>
      </c:lineChart>
      <c:catAx>
        <c:axId val="51312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120616"/>
        <c:crosses val="autoZero"/>
        <c:auto val="1"/>
        <c:lblAlgn val="ctr"/>
        <c:lblOffset val="100"/>
        <c:noMultiLvlLbl val="0"/>
      </c:catAx>
      <c:valAx>
        <c:axId val="513120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/>
                  <a:t>Occurrences per 10.000 flights</a:t>
                </a:r>
              </a:p>
            </c:rich>
          </c:tx>
          <c:layout>
            <c:manualLayout>
              <c:xMode val="edge"/>
              <c:yMode val="edge"/>
              <c:x val="1.6525383731698901E-2"/>
              <c:y val="0.251085595147552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120224"/>
        <c:crosses val="autoZero"/>
        <c:crossBetween val="between"/>
      </c:valAx>
      <c:valAx>
        <c:axId val="513121400"/>
        <c:scaling>
          <c:orientation val="minMax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/>
                  <a:t>Variation fromprevious</a:t>
                </a:r>
                <a:r>
                  <a:rPr lang="en-GB" sz="1100" baseline="0"/>
                  <a:t> year (%)</a:t>
                </a:r>
                <a:endParaRPr lang="en-GB" sz="1100"/>
              </a:p>
            </c:rich>
          </c:tx>
          <c:layout>
            <c:manualLayout>
              <c:xMode val="edge"/>
              <c:yMode val="edge"/>
              <c:x val="0.95097764167234311"/>
              <c:y val="0.243324668248328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121792"/>
        <c:crosses val="max"/>
        <c:crossBetween val="between"/>
      </c:valAx>
      <c:catAx>
        <c:axId val="513121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31214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8399494398188774"/>
          <c:w val="0.99747234475924895"/>
          <c:h val="0.214661399505825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/>
              <a:t>Correlation</a:t>
            </a:r>
            <a:r>
              <a:rPr lang="en-US" sz="1800" baseline="0" dirty="0" smtClean="0"/>
              <a:t> between the bird strikes and other occurrences reported </a:t>
            </a:r>
            <a:endParaRPr lang="en-US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07158055473116"/>
          <c:y val="0.16448978275625931"/>
          <c:w val="0.84521377524029662"/>
          <c:h val="0.7108593028162991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Sheet1!$AP$15</c:f>
              <c:strCache>
                <c:ptCount val="1"/>
                <c:pt idx="0">
                  <c:v>Y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Sheet1!$AO$16:$AO$22</c:f>
              <c:numCache>
                <c:formatCode>General</c:formatCode>
                <c:ptCount val="7"/>
                <c:pt idx="0">
                  <c:v>12.490805525418843</c:v>
                </c:pt>
                <c:pt idx="1">
                  <c:v>14.418005742054612</c:v>
                </c:pt>
                <c:pt idx="2">
                  <c:v>14.73575053718292</c:v>
                </c:pt>
                <c:pt idx="3">
                  <c:v>19.324755321505528</c:v>
                </c:pt>
                <c:pt idx="4">
                  <c:v>22.643728547663187</c:v>
                </c:pt>
                <c:pt idx="5">
                  <c:v>27.09599221727828</c:v>
                </c:pt>
                <c:pt idx="6">
                  <c:v>33.192103773207634</c:v>
                </c:pt>
              </c:numCache>
            </c:numRef>
          </c:xVal>
          <c:yVal>
            <c:numRef>
              <c:f>Sheet1!$Y$16:$Y$22</c:f>
              <c:numCache>
                <c:formatCode>General</c:formatCode>
                <c:ptCount val="7"/>
                <c:pt idx="0">
                  <c:v>143.03768753683991</c:v>
                </c:pt>
                <c:pt idx="1">
                  <c:v>165.14887972498991</c:v>
                </c:pt>
                <c:pt idx="2">
                  <c:v>180.22467049334944</c:v>
                </c:pt>
                <c:pt idx="3">
                  <c:v>210.33823277684917</c:v>
                </c:pt>
                <c:pt idx="4">
                  <c:v>232.28726046008967</c:v>
                </c:pt>
                <c:pt idx="5">
                  <c:v>261.65342241128087</c:v>
                </c:pt>
                <c:pt idx="6">
                  <c:v>293.42072307009067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7846584"/>
        <c:axId val="517845408"/>
      </c:scatterChart>
      <c:valAx>
        <c:axId val="517846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400" dirty="0" err="1" smtClean="0"/>
                  <a:t>Bird</a:t>
                </a:r>
                <a:r>
                  <a:rPr lang="es-ES" sz="1400" baseline="0" dirty="0" smtClean="0"/>
                  <a:t> Strike </a:t>
                </a:r>
                <a:r>
                  <a:rPr lang="es-ES" sz="1400" baseline="0" dirty="0" err="1" smtClean="0"/>
                  <a:t>Rate</a:t>
                </a:r>
                <a:r>
                  <a:rPr lang="es-ES" sz="1400" baseline="0" dirty="0" smtClean="0"/>
                  <a:t> per 10.000</a:t>
                </a:r>
                <a:endParaRPr lang="en-GB" sz="1400" dirty="0"/>
              </a:p>
            </c:rich>
          </c:tx>
          <c:layout>
            <c:manualLayout>
              <c:xMode val="edge"/>
              <c:yMode val="edge"/>
              <c:x val="0.38693793377161423"/>
              <c:y val="0.932769468624810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845408"/>
        <c:crosses val="autoZero"/>
        <c:crossBetween val="midCat"/>
      </c:valAx>
      <c:valAx>
        <c:axId val="51784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dirty="0" smtClean="0"/>
                  <a:t>Occurrence Rate (other</a:t>
                </a:r>
                <a:r>
                  <a:rPr lang="en-GB" sz="1400" baseline="0" dirty="0" smtClean="0"/>
                  <a:t> than Bird Strike) </a:t>
                </a:r>
                <a:r>
                  <a:rPr lang="en-GB" sz="1400" dirty="0" smtClean="0"/>
                  <a:t>per 10.000</a:t>
                </a:r>
                <a:endParaRPr lang="en-GB" sz="1400" dirty="0"/>
              </a:p>
            </c:rich>
          </c:tx>
          <c:layout>
            <c:manualLayout>
              <c:xMode val="edge"/>
              <c:yMode val="edge"/>
              <c:x val="1.2204425081086552E-2"/>
              <c:y val="0.129704105224301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8465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Birdstrikes</a:t>
            </a:r>
            <a:r>
              <a:rPr lang="en-US" baseline="0"/>
              <a:t> per year 2011-2017, EASA MS, ECR Data</a:t>
            </a:r>
            <a:endParaRPr lang="en-US"/>
          </a:p>
        </c:rich>
      </c:tx>
      <c:layout>
        <c:manualLayout>
          <c:xMode val="edge"/>
          <c:yMode val="edge"/>
          <c:x val="8.6056327899155211E-2"/>
          <c:y val="2.79204023742463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'Graphs and tables'!$C$5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'Graphs and tables'!$B$6:$B$12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'Graphs and tables'!$C$6:$C$12</c:f>
              <c:numCache>
                <c:formatCode>#,##0</c:formatCode>
                <c:ptCount val="7"/>
                <c:pt idx="0">
                  <c:v>3303</c:v>
                </c:pt>
                <c:pt idx="1">
                  <c:v>3777</c:v>
                </c:pt>
                <c:pt idx="2">
                  <c:v>3422</c:v>
                </c:pt>
                <c:pt idx="3">
                  <c:v>4240</c:v>
                </c:pt>
                <c:pt idx="4">
                  <c:v>5543</c:v>
                </c:pt>
                <c:pt idx="5">
                  <c:v>8627</c:v>
                </c:pt>
                <c:pt idx="6">
                  <c:v>10406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645232"/>
        <c:axId val="375646016"/>
      </c:barChart>
      <c:catAx>
        <c:axId val="37564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646016"/>
        <c:crosses val="autoZero"/>
        <c:auto val="1"/>
        <c:lblAlgn val="ctr"/>
        <c:lblOffset val="100"/>
        <c:noMultiLvlLbl val="0"/>
      </c:catAx>
      <c:valAx>
        <c:axId val="37564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645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Birdstrikes per month 2011-2017, EASA MS, ECR data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'Graphs and tables'!$C$22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and tables'!$B$23:$B$34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'Graphs and tables'!$C$23:$C$34</c:f>
              <c:numCache>
                <c:formatCode>#,##0</c:formatCode>
                <c:ptCount val="12"/>
                <c:pt idx="0">
                  <c:v>777</c:v>
                </c:pt>
                <c:pt idx="1">
                  <c:v>790</c:v>
                </c:pt>
                <c:pt idx="2">
                  <c:v>1805</c:v>
                </c:pt>
                <c:pt idx="3">
                  <c:v>2951</c:v>
                </c:pt>
                <c:pt idx="4">
                  <c:v>4869</c:v>
                </c:pt>
                <c:pt idx="5">
                  <c:v>5287</c:v>
                </c:pt>
                <c:pt idx="6">
                  <c:v>5992</c:v>
                </c:pt>
                <c:pt idx="7">
                  <c:v>5790</c:v>
                </c:pt>
                <c:pt idx="8">
                  <c:v>4517</c:v>
                </c:pt>
                <c:pt idx="9">
                  <c:v>3794</c:v>
                </c:pt>
                <c:pt idx="10">
                  <c:v>1622</c:v>
                </c:pt>
                <c:pt idx="11">
                  <c:v>1124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9115960"/>
        <c:axId val="589115568"/>
      </c:barChart>
      <c:catAx>
        <c:axId val="589115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115568"/>
        <c:crosses val="autoZero"/>
        <c:auto val="1"/>
        <c:lblAlgn val="ctr"/>
        <c:lblOffset val="100"/>
        <c:noMultiLvlLbl val="0"/>
      </c:catAx>
      <c:valAx>
        <c:axId val="58911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115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Birdstrikes per Flight Phase 2011-2017, EASA MS, ECR data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'Graphs and tables'!$C$41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and tables'!$B$42:$B$52</c:f>
              <c:strCache>
                <c:ptCount val="11"/>
                <c:pt idx="0">
                  <c:v>Standing</c:v>
                </c:pt>
                <c:pt idx="1">
                  <c:v>Taxi</c:v>
                </c:pt>
                <c:pt idx="2">
                  <c:v>Take-off</c:v>
                </c:pt>
                <c:pt idx="3">
                  <c:v>En route</c:v>
                </c:pt>
                <c:pt idx="4">
                  <c:v>Manoeuvring</c:v>
                </c:pt>
                <c:pt idx="5">
                  <c:v>Approach</c:v>
                </c:pt>
                <c:pt idx="6">
                  <c:v>Landing</c:v>
                </c:pt>
                <c:pt idx="7">
                  <c:v>Tow</c:v>
                </c:pt>
                <c:pt idx="8">
                  <c:v>Post-impact</c:v>
                </c:pt>
                <c:pt idx="9">
                  <c:v>Unknown</c:v>
                </c:pt>
                <c:pt idx="10">
                  <c:v>Not Coded</c:v>
                </c:pt>
              </c:strCache>
            </c:strRef>
          </c:cat>
          <c:val>
            <c:numRef>
              <c:f>'Graphs and tables'!$C$42:$C$52</c:f>
              <c:numCache>
                <c:formatCode>#,##0</c:formatCode>
                <c:ptCount val="11"/>
                <c:pt idx="0">
                  <c:v>777</c:v>
                </c:pt>
                <c:pt idx="1">
                  <c:v>263</c:v>
                </c:pt>
                <c:pt idx="2">
                  <c:v>13295</c:v>
                </c:pt>
                <c:pt idx="3">
                  <c:v>990</c:v>
                </c:pt>
                <c:pt idx="4">
                  <c:v>9</c:v>
                </c:pt>
                <c:pt idx="5">
                  <c:v>8948</c:v>
                </c:pt>
                <c:pt idx="6">
                  <c:v>12610</c:v>
                </c:pt>
                <c:pt idx="7">
                  <c:v>1</c:v>
                </c:pt>
                <c:pt idx="8">
                  <c:v>28</c:v>
                </c:pt>
                <c:pt idx="9">
                  <c:v>1466</c:v>
                </c:pt>
                <c:pt idx="10">
                  <c:v>931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9117136"/>
        <c:axId val="589117920"/>
      </c:barChart>
      <c:catAx>
        <c:axId val="58911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117920"/>
        <c:crosses val="autoZero"/>
        <c:auto val="1"/>
        <c:lblAlgn val="ctr"/>
        <c:lblOffset val="100"/>
        <c:noMultiLvlLbl val="0"/>
      </c:catAx>
      <c:valAx>
        <c:axId val="58911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11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Birdstrikes per light conditions 2011-2017, EASA MS, ECR data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'Graphs and tables'!$C$62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'Graphs and tables'!$B$63:$B$69</c:f>
              <c:strCache>
                <c:ptCount val="7"/>
                <c:pt idx="0">
                  <c:v>Dawn</c:v>
                </c:pt>
                <c:pt idx="1">
                  <c:v>Daylight</c:v>
                </c:pt>
                <c:pt idx="2">
                  <c:v>Dusk/twilight</c:v>
                </c:pt>
                <c:pt idx="3">
                  <c:v>Night/dark</c:v>
                </c:pt>
                <c:pt idx="4">
                  <c:v>Night/moonlight</c:v>
                </c:pt>
                <c:pt idx="5">
                  <c:v>Unknown</c:v>
                </c:pt>
                <c:pt idx="6">
                  <c:v>Not Coded</c:v>
                </c:pt>
              </c:strCache>
            </c:strRef>
          </c:cat>
          <c:val>
            <c:numRef>
              <c:f>'Graphs and tables'!$C$63:$C$69</c:f>
              <c:numCache>
                <c:formatCode>#,##0</c:formatCode>
                <c:ptCount val="7"/>
                <c:pt idx="0">
                  <c:v>352</c:v>
                </c:pt>
                <c:pt idx="1">
                  <c:v>10212</c:v>
                </c:pt>
                <c:pt idx="2">
                  <c:v>493</c:v>
                </c:pt>
                <c:pt idx="3">
                  <c:v>2003</c:v>
                </c:pt>
                <c:pt idx="4">
                  <c:v>86</c:v>
                </c:pt>
                <c:pt idx="5">
                  <c:v>8255</c:v>
                </c:pt>
                <c:pt idx="6">
                  <c:v>17917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Birdstrikes per part of aircraft struck 2011-2017, EASA MS, ECR data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'Graphs and tables'!$C$81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and tables'!$B$82:$B$97</c:f>
              <c:strCache>
                <c:ptCount val="16"/>
                <c:pt idx="0">
                  <c:v>Engine 1</c:v>
                </c:pt>
                <c:pt idx="1">
                  <c:v>Engine 2</c:v>
                </c:pt>
                <c:pt idx="2">
                  <c:v>Engine 3</c:v>
                </c:pt>
                <c:pt idx="3">
                  <c:v>Engine 4</c:v>
                </c:pt>
                <c:pt idx="4">
                  <c:v>Fuselage</c:v>
                </c:pt>
                <c:pt idx="5">
                  <c:v>Landing gear</c:v>
                </c:pt>
                <c:pt idx="6">
                  <c:v>Lights</c:v>
                </c:pt>
                <c:pt idx="7">
                  <c:v>Nose excluding radome / windshield</c:v>
                </c:pt>
                <c:pt idx="8">
                  <c:v>Other</c:v>
                </c:pt>
                <c:pt idx="9">
                  <c:v>Propeller</c:v>
                </c:pt>
                <c:pt idx="10">
                  <c:v>Radome</c:v>
                </c:pt>
                <c:pt idx="11">
                  <c:v>Rotor</c:v>
                </c:pt>
                <c:pt idx="12">
                  <c:v>Tail</c:v>
                </c:pt>
                <c:pt idx="13">
                  <c:v>Windshield</c:v>
                </c:pt>
                <c:pt idx="14">
                  <c:v>Wing</c:v>
                </c:pt>
                <c:pt idx="15">
                  <c:v>Not Coded</c:v>
                </c:pt>
              </c:strCache>
            </c:strRef>
          </c:cat>
          <c:val>
            <c:numRef>
              <c:f>'Graphs and tables'!$C$82:$C$97</c:f>
              <c:numCache>
                <c:formatCode>#,##0</c:formatCode>
                <c:ptCount val="16"/>
                <c:pt idx="0">
                  <c:v>1209</c:v>
                </c:pt>
                <c:pt idx="1">
                  <c:v>953</c:v>
                </c:pt>
                <c:pt idx="2">
                  <c:v>11</c:v>
                </c:pt>
                <c:pt idx="3">
                  <c:v>13</c:v>
                </c:pt>
                <c:pt idx="4">
                  <c:v>2031</c:v>
                </c:pt>
                <c:pt idx="5">
                  <c:v>889</c:v>
                </c:pt>
                <c:pt idx="6">
                  <c:v>73</c:v>
                </c:pt>
                <c:pt idx="7">
                  <c:v>1735</c:v>
                </c:pt>
                <c:pt idx="8">
                  <c:v>1316</c:v>
                </c:pt>
                <c:pt idx="9">
                  <c:v>218</c:v>
                </c:pt>
                <c:pt idx="10">
                  <c:v>2132</c:v>
                </c:pt>
                <c:pt idx="11">
                  <c:v>98</c:v>
                </c:pt>
                <c:pt idx="12">
                  <c:v>77</c:v>
                </c:pt>
                <c:pt idx="13">
                  <c:v>1996</c:v>
                </c:pt>
                <c:pt idx="14">
                  <c:v>1824</c:v>
                </c:pt>
                <c:pt idx="15">
                  <c:v>26308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249120"/>
        <c:axId val="237249904"/>
      </c:barChart>
      <c:catAx>
        <c:axId val="23724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249904"/>
        <c:crosses val="autoZero"/>
        <c:auto val="1"/>
        <c:lblAlgn val="ctr"/>
        <c:lblOffset val="100"/>
        <c:noMultiLvlLbl val="0"/>
      </c:catAx>
      <c:valAx>
        <c:axId val="23724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24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0.5479</cdr:x>
      <cdr:y>0.29442</cdr:y>
    </cdr:from>
    <cdr:to>
      <cdr:x>0.80535</cdr:x>
      <cdr:y>0.35478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60994" y="1126648"/>
          <a:ext cx="2190110" cy="2309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Total number of </a:t>
          </a:r>
          <a:r>
            <a:rPr lang="en-GB" sz="1100" dirty="0" err="1" smtClean="0"/>
            <a:t>birdstrikes</a:t>
          </a:r>
          <a:r>
            <a:rPr lang="en-GB" sz="1100" dirty="0" smtClean="0"/>
            <a:t>: 39 318</a:t>
          </a:r>
          <a:endParaRPr lang="en-GB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45A795D-4BD3-4DFE-93AE-7C1CC64FD0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7583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A795D-4BD3-4DFE-93AE-7C1CC64FD045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102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htdocs\design\templatepicker\designtemplate\2014 logo\powerpoint-template-front-endpage-ext-201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1628775"/>
            <a:ext cx="6842125" cy="20161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l-BE" altLang="en-US" noProof="0" smtClean="0"/>
              <a:t>Title presentation</a:t>
            </a:r>
            <a:endParaRPr lang="en-GB" altLang="en-US" noProof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50925" y="3716338"/>
            <a:ext cx="6400800" cy="1752600"/>
          </a:xfrm>
        </p:spPr>
        <p:txBody>
          <a:bodyPr tIns="46800"/>
          <a:lstStyle>
            <a:lvl1pPr marL="0" indent="0">
              <a:lnSpc>
                <a:spcPct val="70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altLang="en-US" noProof="0" smtClean="0"/>
              <a:t>Name</a:t>
            </a:r>
          </a:p>
          <a:p>
            <a:pPr lvl="0"/>
            <a:r>
              <a:rPr lang="pt-BR" altLang="en-US" noProof="0" smtClean="0"/>
              <a:t>Title</a:t>
            </a:r>
          </a:p>
          <a:p>
            <a:pPr lvl="0"/>
            <a:r>
              <a:rPr lang="pt-BR" altLang="en-US" noProof="0" smtClean="0"/>
              <a:t>Date</a:t>
            </a:r>
            <a:endParaRPr lang="en-GB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14872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19/11/2018</a:t>
            </a: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WBA CONFERENCE, 19 - 21 November 2018, Warsaw, POLAND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04214-9756-477A-8BF7-A41BFADC63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5773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3238" y="1124744"/>
            <a:ext cx="2132012" cy="52570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6243638" cy="52570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19/11/2018</a:t>
            </a: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WBA CONFERENCE, 19 - 21 November 2018, Warsaw, POLAND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E3D0B-330B-4877-BC6C-8373137209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6324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68760"/>
            <a:ext cx="8528050" cy="51129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19/11/2018</a:t>
            </a: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WBA CONFERENCE, 19 - 21 November 2018, Warsaw, POLAND</a:t>
            </a: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379F9-83CF-45D8-BE9C-49F132E78FC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244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19/11/2018</a:t>
            </a: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WBA CONFERENCE, 19 - 21 November 2018, Warsaw, POLAND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B3B6C-817B-4B01-8ADA-CA09357B7D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463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19/11/2018</a:t>
            </a: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WBA CONFERENCE, 19 - 21 November 2018, Warsaw, POLAND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6ADB8-6DA8-4E69-A539-B6624B1498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523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9525"/>
            <a:ext cx="4176713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3" y="1279525"/>
            <a:ext cx="4178300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19/11/2018</a:t>
            </a: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WBA CONFERENCE, 19 - 21 November 2018, Warsaw, POLAND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7999E-D0BF-40C3-BD98-17857E5A3D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077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208912" cy="792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0848"/>
            <a:ext cx="4040188" cy="40653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4041775" cy="40653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19/11/2018</a:t>
            </a: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WBA CONFERENCE, 19 - 21 November 2018, Warsaw, POLAND</a:t>
            </a: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D8139-6B2B-498F-9146-AF54577123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094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19/11/2018</a:t>
            </a: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WBA CONFERENCE, 19 - 21 November 2018, Warsaw, POLAND</a:t>
            </a: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3A58D-0414-43F7-9A2D-BCEE9C47F0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428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19/11/2018</a:t>
            </a: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WBA CONFERENCE, 19 - 21 November 2018, Warsaw, POLAND</a:t>
            </a: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73E27-8537-4068-9D4F-F0353DED32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864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5616624" cy="648072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19/11/2018</a:t>
            </a: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WBA CONFERENCE, 19 - 21 November 2018, Warsaw, POLAND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A3F5E-4D21-4D2F-8FE7-C834F8C51B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646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19/11/2018</a:t>
            </a: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WBA CONFERENCE, 19 - 21 November 2018, Warsaw, POLAND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243A0-F22E-431E-BB1B-A102BA6140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745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115888"/>
            <a:ext cx="81581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presentation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9525"/>
            <a:ext cx="8507413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First level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  <a:p>
            <a:pPr lvl="4"/>
            <a:endParaRPr lang="en-GB" alt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24625"/>
            <a:ext cx="18716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altLang="en-US" smtClean="0"/>
              <a:t>19/11/2018</a:t>
            </a: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79613" y="6524625"/>
            <a:ext cx="54721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SzTx/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altLang="en-US" smtClean="0"/>
              <a:t>WBA CONFERENCE, 19 - 21 November 2018, Warsaw, POLAND</a:t>
            </a: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524625"/>
            <a:ext cx="1692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AE34B6E-EDFD-4A98-87F4-88FB03E53D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200"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3200">
          <a:solidFill>
            <a:srgbClr val="05568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rgbClr val="055685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7"/>
        </a:buBlip>
        <a:defRPr sz="2400">
          <a:solidFill>
            <a:srgbClr val="055685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8"/>
        </a:buBlip>
        <a:defRPr sz="2000">
          <a:solidFill>
            <a:srgbClr val="055685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9"/>
        </a:buBlip>
        <a:defRPr sz="2000">
          <a:solidFill>
            <a:srgbClr val="05568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9"/>
        </a:buBlip>
        <a:defRPr sz="2000">
          <a:solidFill>
            <a:srgbClr val="05568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9"/>
        </a:buBlip>
        <a:defRPr sz="2000">
          <a:solidFill>
            <a:srgbClr val="05568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9"/>
        </a:buBlip>
        <a:defRPr sz="2000">
          <a:solidFill>
            <a:srgbClr val="05568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9"/>
        </a:buBlip>
        <a:defRPr sz="2000">
          <a:solidFill>
            <a:srgbClr val="05568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84367" y="6582618"/>
            <a:ext cx="10774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fr-BE" sz="800" dirty="0" smtClean="0">
                <a:solidFill>
                  <a:schemeClr val="bg1"/>
                </a:solidFill>
              </a:rPr>
              <a:t>TE.GEN.00409-001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42242" y="1750073"/>
            <a:ext cx="6842125" cy="2016125"/>
          </a:xfrm>
        </p:spPr>
        <p:txBody>
          <a:bodyPr/>
          <a:lstStyle/>
          <a:p>
            <a:pPr algn="ctr"/>
            <a:r>
              <a:rPr lang="en-GB" dirty="0" smtClean="0"/>
              <a:t>EASA Wildlife Strike Prevention</a:t>
            </a:r>
            <a:br>
              <a:rPr lang="en-GB" dirty="0" smtClean="0"/>
            </a:br>
            <a:r>
              <a:rPr lang="en-GB" dirty="0" smtClean="0"/>
              <a:t>Update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42242" y="3861048"/>
            <a:ext cx="6400800" cy="1752600"/>
          </a:xfrm>
        </p:spPr>
        <p:txBody>
          <a:bodyPr/>
          <a:lstStyle/>
          <a:p>
            <a:r>
              <a:rPr lang="en-GB" dirty="0" smtClean="0"/>
              <a:t>Vasileios STEFANIOROS</a:t>
            </a:r>
          </a:p>
          <a:p>
            <a:r>
              <a:rPr lang="en-GB" dirty="0" smtClean="0"/>
              <a:t>Santiago HAYA-LEIVA</a:t>
            </a:r>
          </a:p>
          <a:p>
            <a:r>
              <a:rPr lang="en-GB" dirty="0" smtClean="0"/>
              <a:t>Martin BERNANDERSSON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Occurrence</a:t>
            </a:r>
            <a:r>
              <a:rPr lang="es-ES" dirty="0"/>
              <a:t> </a:t>
            </a:r>
            <a:r>
              <a:rPr lang="es-ES" dirty="0" err="1" smtClean="0"/>
              <a:t>Reporting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ECR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720" y="1816895"/>
            <a:ext cx="3952280" cy="382666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smtClean="0"/>
              <a:t>The yearly increase and the overall trend of both, reported bird related occurrences and all the other occurrences is stable and similar over the last 6-year period</a:t>
            </a:r>
          </a:p>
          <a:p>
            <a:pPr>
              <a:lnSpc>
                <a:spcPct val="120000"/>
              </a:lnSpc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This suggests a strong correlation with the improvement of the reporting culture in Europe</a:t>
            </a:r>
          </a:p>
          <a:p>
            <a:pPr>
              <a:lnSpc>
                <a:spcPct val="120000"/>
              </a:lnSpc>
            </a:pP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735554"/>
              </p:ext>
            </p:extLst>
          </p:nvPr>
        </p:nvGraphicFramePr>
        <p:xfrm>
          <a:off x="58935" y="1676996"/>
          <a:ext cx="5132786" cy="402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19/11/2018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WBA CONFERENCE, 19 - 21 November 2018, Warsaw, POLAND</a:t>
            </a: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B3B6C-817B-4B01-8ADA-CA09357B7D74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738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197" y="260648"/>
            <a:ext cx="8042275" cy="59412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Correlation between the overall reporting and bird related reporting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1335" y="1671638"/>
            <a:ext cx="4182665" cy="402907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s-ES" dirty="0" err="1" smtClean="0"/>
              <a:t>There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strong</a:t>
            </a:r>
            <a:r>
              <a:rPr lang="es-ES" dirty="0" smtClean="0"/>
              <a:t> positive </a:t>
            </a:r>
            <a:r>
              <a:rPr lang="es-ES" dirty="0" err="1" smtClean="0"/>
              <a:t>statistical</a:t>
            </a:r>
            <a:r>
              <a:rPr lang="es-ES" dirty="0" smtClean="0"/>
              <a:t> </a:t>
            </a:r>
            <a:r>
              <a:rPr lang="es-ES" dirty="0" err="1" smtClean="0"/>
              <a:t>correlation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increase</a:t>
            </a:r>
            <a:r>
              <a:rPr lang="es-ES" dirty="0" smtClean="0"/>
              <a:t> of </a:t>
            </a:r>
            <a:r>
              <a:rPr lang="es-ES" dirty="0" err="1" smtClean="0"/>
              <a:t>reported</a:t>
            </a:r>
            <a:r>
              <a:rPr lang="es-ES" dirty="0" smtClean="0"/>
              <a:t> </a:t>
            </a:r>
            <a:r>
              <a:rPr lang="es-ES" dirty="0" err="1" smtClean="0"/>
              <a:t>occurrences</a:t>
            </a:r>
            <a:r>
              <a:rPr lang="es-ES" dirty="0" smtClean="0"/>
              <a:t> (</a:t>
            </a: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than</a:t>
            </a:r>
            <a:r>
              <a:rPr lang="es-ES" dirty="0" smtClean="0"/>
              <a:t> </a:t>
            </a:r>
            <a:r>
              <a:rPr lang="es-ES" dirty="0" err="1" smtClean="0"/>
              <a:t>bird</a:t>
            </a:r>
            <a:r>
              <a:rPr lang="es-ES" dirty="0" smtClean="0"/>
              <a:t> strikes) and </a:t>
            </a:r>
            <a:r>
              <a:rPr lang="es-ES" dirty="0" err="1" smtClean="0"/>
              <a:t>reported</a:t>
            </a:r>
            <a:r>
              <a:rPr lang="es-ES" dirty="0" smtClean="0"/>
              <a:t> </a:t>
            </a:r>
            <a:r>
              <a:rPr lang="es-ES" dirty="0" err="1" smtClean="0"/>
              <a:t>bird</a:t>
            </a:r>
            <a:r>
              <a:rPr lang="es-ES" dirty="0" smtClean="0"/>
              <a:t> </a:t>
            </a:r>
            <a:r>
              <a:rPr lang="es-ES" dirty="0" err="1" smtClean="0"/>
              <a:t>related</a:t>
            </a:r>
            <a:r>
              <a:rPr lang="es-ES" dirty="0" smtClean="0"/>
              <a:t> </a:t>
            </a:r>
            <a:r>
              <a:rPr lang="es-ES" dirty="0" err="1" smtClean="0"/>
              <a:t>occurrences</a:t>
            </a:r>
            <a:endParaRPr lang="es-ES" dirty="0" smtClean="0"/>
          </a:p>
          <a:p>
            <a:pPr>
              <a:lnSpc>
                <a:spcPct val="120000"/>
              </a:lnSpc>
            </a:pPr>
            <a:r>
              <a:rPr lang="es-ES" dirty="0" err="1" smtClean="0"/>
              <a:t>Expert</a:t>
            </a:r>
            <a:r>
              <a:rPr lang="es-ES" dirty="0" smtClean="0"/>
              <a:t> </a:t>
            </a:r>
            <a:r>
              <a:rPr lang="es-ES" dirty="0" err="1" smtClean="0"/>
              <a:t>judgement</a:t>
            </a:r>
            <a:r>
              <a:rPr lang="es-ES" dirty="0" smtClean="0"/>
              <a:t> </a:t>
            </a:r>
            <a:r>
              <a:rPr lang="es-ES" dirty="0" err="1" smtClean="0"/>
              <a:t>suggests</a:t>
            </a:r>
            <a:r>
              <a:rPr lang="es-ES" dirty="0" smtClean="0"/>
              <a:t> </a:t>
            </a:r>
            <a:r>
              <a:rPr lang="es-ES" dirty="0" err="1" smtClean="0"/>
              <a:t>strong</a:t>
            </a:r>
            <a:r>
              <a:rPr lang="es-ES" dirty="0" smtClean="0"/>
              <a:t> </a:t>
            </a:r>
            <a:r>
              <a:rPr lang="es-ES" dirty="0" err="1" smtClean="0"/>
              <a:t>causality</a:t>
            </a:r>
            <a:r>
              <a:rPr lang="es-ES" dirty="0" smtClean="0"/>
              <a:t> </a:t>
            </a:r>
            <a:r>
              <a:rPr lang="es-ES" dirty="0" err="1" smtClean="0"/>
              <a:t>behind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statistical</a:t>
            </a:r>
            <a:r>
              <a:rPr lang="es-ES" dirty="0" smtClean="0"/>
              <a:t> </a:t>
            </a:r>
            <a:r>
              <a:rPr lang="es-ES" dirty="0" err="1" smtClean="0"/>
              <a:t>correlation</a:t>
            </a:r>
            <a:r>
              <a:rPr lang="es-ES" dirty="0" smtClean="0"/>
              <a:t>:</a:t>
            </a:r>
          </a:p>
          <a:p>
            <a:pPr lvl="1">
              <a:lnSpc>
                <a:spcPct val="120000"/>
              </a:lnSpc>
            </a:pPr>
            <a:r>
              <a:rPr lang="es-ES" dirty="0" err="1" smtClean="0"/>
              <a:t>Implementation</a:t>
            </a:r>
            <a:r>
              <a:rPr lang="es-ES" dirty="0" smtClean="0"/>
              <a:t> of </a:t>
            </a:r>
            <a:r>
              <a:rPr lang="es-ES" dirty="0" err="1" smtClean="0"/>
              <a:t>Regulation</a:t>
            </a:r>
            <a:r>
              <a:rPr lang="es-ES" dirty="0" smtClean="0"/>
              <a:t> 376/2014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occurrence</a:t>
            </a:r>
            <a:r>
              <a:rPr lang="es-ES" dirty="0" smtClean="0"/>
              <a:t> </a:t>
            </a:r>
            <a:r>
              <a:rPr lang="es-ES" dirty="0" err="1" smtClean="0"/>
              <a:t>reporting</a:t>
            </a:r>
            <a:r>
              <a:rPr lang="es-ES" dirty="0" smtClean="0"/>
              <a:t> has </a:t>
            </a:r>
            <a:r>
              <a:rPr lang="es-ES" dirty="0" err="1" smtClean="0"/>
              <a:t>caused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overall</a:t>
            </a:r>
            <a:r>
              <a:rPr lang="es-ES" dirty="0" smtClean="0"/>
              <a:t> </a:t>
            </a:r>
            <a:r>
              <a:rPr lang="es-ES" dirty="0" err="1" smtClean="0"/>
              <a:t>improvement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reporting</a:t>
            </a:r>
            <a:r>
              <a:rPr lang="es-ES" dirty="0" smtClean="0"/>
              <a:t> culture </a:t>
            </a:r>
            <a:r>
              <a:rPr lang="es-ES" dirty="0" err="1" smtClean="0"/>
              <a:t>across</a:t>
            </a:r>
            <a:r>
              <a:rPr lang="es-ES" dirty="0" smtClean="0"/>
              <a:t> </a:t>
            </a:r>
            <a:r>
              <a:rPr lang="es-ES" dirty="0" err="1" smtClean="0"/>
              <a:t>Europe</a:t>
            </a:r>
            <a:endParaRPr lang="es-ES" dirty="0" smtClean="0"/>
          </a:p>
          <a:p>
            <a:pPr lvl="1">
              <a:lnSpc>
                <a:spcPct val="120000"/>
              </a:lnSpc>
            </a:pPr>
            <a:r>
              <a:rPr lang="es-ES" dirty="0" err="1" smtClean="0"/>
              <a:t>Regulation</a:t>
            </a:r>
            <a:r>
              <a:rPr lang="es-ES" dirty="0" smtClean="0"/>
              <a:t> 376/2014 </a:t>
            </a:r>
            <a:r>
              <a:rPr lang="es-ES" dirty="0" err="1" smtClean="0"/>
              <a:t>entered</a:t>
            </a:r>
            <a:r>
              <a:rPr lang="es-ES" dirty="0" smtClean="0"/>
              <a:t> </a:t>
            </a:r>
            <a:r>
              <a:rPr lang="es-ES" dirty="0" err="1" smtClean="0"/>
              <a:t>into</a:t>
            </a:r>
            <a:r>
              <a:rPr lang="es-ES" dirty="0" smtClean="0"/>
              <a:t> </a:t>
            </a:r>
            <a:r>
              <a:rPr lang="es-ES" dirty="0" err="1" smtClean="0"/>
              <a:t>force</a:t>
            </a:r>
            <a:r>
              <a:rPr lang="es-ES" dirty="0" smtClean="0"/>
              <a:t> in </a:t>
            </a:r>
            <a:r>
              <a:rPr lang="es-ES" dirty="0" err="1" smtClean="0"/>
              <a:t>November</a:t>
            </a:r>
            <a:r>
              <a:rPr lang="es-ES" dirty="0" smtClean="0"/>
              <a:t> 2015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341331"/>
              </p:ext>
            </p:extLst>
          </p:nvPr>
        </p:nvGraphicFramePr>
        <p:xfrm>
          <a:off x="80368" y="1634134"/>
          <a:ext cx="4993481" cy="4066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19/11/2018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WBA CONFERENCE, 19 - 21 November 2018, Warsaw, POLAND</a:t>
            </a: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B3B6C-817B-4B01-8ADA-CA09357B7D74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5467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Preliminary</a:t>
            </a:r>
            <a:r>
              <a:rPr lang="es-ES" dirty="0" smtClean="0"/>
              <a:t> </a:t>
            </a:r>
            <a:r>
              <a:rPr lang="es-ES" dirty="0" err="1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review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ECR data </a:t>
            </a:r>
            <a:r>
              <a:rPr lang="es-ES" dirty="0" err="1" smtClean="0"/>
              <a:t>related</a:t>
            </a:r>
            <a:r>
              <a:rPr lang="es-ES" dirty="0" smtClean="0"/>
              <a:t> to </a:t>
            </a:r>
            <a:r>
              <a:rPr lang="es-ES" dirty="0" err="1" smtClean="0"/>
              <a:t>bird</a:t>
            </a:r>
            <a:r>
              <a:rPr lang="es-ES" dirty="0" smtClean="0"/>
              <a:t> strikes shows a </a:t>
            </a:r>
            <a:r>
              <a:rPr lang="es-ES" dirty="0" err="1" smtClean="0"/>
              <a:t>continuous</a:t>
            </a:r>
            <a:r>
              <a:rPr lang="es-ES" dirty="0" smtClean="0"/>
              <a:t> </a:t>
            </a:r>
            <a:r>
              <a:rPr lang="es-ES" dirty="0" err="1" smtClean="0"/>
              <a:t>increase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20% and 40% </a:t>
            </a:r>
            <a:r>
              <a:rPr lang="es-ES" dirty="0" err="1" smtClean="0"/>
              <a:t>each</a:t>
            </a:r>
            <a:r>
              <a:rPr lang="es-ES" dirty="0" smtClean="0"/>
              <a:t> </a:t>
            </a:r>
            <a:r>
              <a:rPr lang="es-ES" dirty="0" err="1" smtClean="0"/>
              <a:t>year</a:t>
            </a:r>
            <a:r>
              <a:rPr lang="es-ES" dirty="0" smtClean="0"/>
              <a:t> </a:t>
            </a:r>
            <a:r>
              <a:rPr lang="es-ES" dirty="0" err="1" smtClean="0"/>
              <a:t>since</a:t>
            </a:r>
            <a:r>
              <a:rPr lang="es-ES" dirty="0" smtClean="0"/>
              <a:t> 2014</a:t>
            </a:r>
          </a:p>
          <a:p>
            <a:r>
              <a:rPr lang="es-ES" dirty="0" err="1" smtClean="0"/>
              <a:t>However</a:t>
            </a:r>
            <a:r>
              <a:rPr lang="es-ES" dirty="0" smtClean="0"/>
              <a:t>,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continuous</a:t>
            </a:r>
            <a:r>
              <a:rPr lang="es-ES" dirty="0" smtClean="0"/>
              <a:t> </a:t>
            </a:r>
            <a:r>
              <a:rPr lang="es-ES" dirty="0" err="1" smtClean="0"/>
              <a:t>increase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estimated</a:t>
            </a:r>
            <a:r>
              <a:rPr lang="es-ES" dirty="0" smtClean="0"/>
              <a:t> to be </a:t>
            </a:r>
            <a:r>
              <a:rPr lang="es-ES" dirty="0" err="1" smtClean="0"/>
              <a:t>due</a:t>
            </a:r>
            <a:r>
              <a:rPr lang="es-ES" dirty="0" smtClean="0"/>
              <a:t> to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overall</a:t>
            </a:r>
            <a:r>
              <a:rPr lang="es-ES" dirty="0" smtClean="0"/>
              <a:t> </a:t>
            </a:r>
            <a:r>
              <a:rPr lang="es-ES" dirty="0" err="1" smtClean="0"/>
              <a:t>improvement</a:t>
            </a:r>
            <a:r>
              <a:rPr lang="es-ES" dirty="0" smtClean="0"/>
              <a:t> of </a:t>
            </a:r>
            <a:r>
              <a:rPr lang="es-ES" dirty="0" err="1" smtClean="0"/>
              <a:t>occurrence</a:t>
            </a:r>
            <a:r>
              <a:rPr lang="es-ES" dirty="0" smtClean="0"/>
              <a:t> </a:t>
            </a:r>
            <a:r>
              <a:rPr lang="es-ES" dirty="0" err="1" smtClean="0"/>
              <a:t>reporting</a:t>
            </a:r>
            <a:r>
              <a:rPr lang="es-ES" dirty="0" smtClean="0"/>
              <a:t> </a:t>
            </a:r>
            <a:r>
              <a:rPr lang="es-ES" dirty="0" err="1" smtClean="0"/>
              <a:t>across</a:t>
            </a:r>
            <a:r>
              <a:rPr lang="es-ES" dirty="0" smtClean="0"/>
              <a:t> </a:t>
            </a:r>
            <a:r>
              <a:rPr lang="es-ES" dirty="0" err="1" smtClean="0"/>
              <a:t>Europe</a:t>
            </a:r>
            <a:r>
              <a:rPr lang="es-ES" dirty="0" smtClean="0"/>
              <a:t> </a:t>
            </a:r>
            <a:r>
              <a:rPr lang="es-ES" dirty="0" err="1" smtClean="0"/>
              <a:t>during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implementation</a:t>
            </a:r>
            <a:r>
              <a:rPr lang="es-ES" dirty="0" smtClean="0"/>
              <a:t> of </a:t>
            </a:r>
            <a:r>
              <a:rPr lang="es-ES" dirty="0" err="1" smtClean="0"/>
              <a:t>Regulation</a:t>
            </a:r>
            <a:r>
              <a:rPr lang="es-ES" dirty="0" smtClean="0"/>
              <a:t> 376/2014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19/11/2018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WBA CONFERENCE, 19 - 21 November 2018, Warsaw, POLAND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B3B6C-817B-4B01-8ADA-CA09357B7D74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9844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ECR </a:t>
            </a:r>
            <a:r>
              <a:rPr lang="en-GB" dirty="0" err="1" smtClean="0"/>
              <a:t>Birdstrike</a:t>
            </a:r>
            <a:r>
              <a:rPr lang="en-GB" dirty="0" smtClean="0"/>
              <a:t> data – </a:t>
            </a:r>
            <a:r>
              <a:rPr lang="en-GB" dirty="0" err="1" smtClean="0"/>
              <a:t>Birdstrikes</a:t>
            </a:r>
            <a:r>
              <a:rPr lang="en-GB" dirty="0" smtClean="0"/>
              <a:t> per year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606422"/>
              </p:ext>
            </p:extLst>
          </p:nvPr>
        </p:nvGraphicFramePr>
        <p:xfrm>
          <a:off x="457200" y="1816894"/>
          <a:ext cx="8507016" cy="3826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19/11/2018</a:t>
            </a: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WBA CONFERENCE, 19 - 21 November 2018, Warsaw, POLAND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B3B6C-817B-4B01-8ADA-CA09357B7D74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0162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ECR </a:t>
            </a:r>
            <a:r>
              <a:rPr lang="en-GB" dirty="0" err="1" smtClean="0"/>
              <a:t>Birdstrike</a:t>
            </a:r>
            <a:r>
              <a:rPr lang="en-GB" dirty="0" smtClean="0"/>
              <a:t> data – </a:t>
            </a:r>
            <a:r>
              <a:rPr lang="en-GB" dirty="0" err="1" smtClean="0"/>
              <a:t>Birdstrikes</a:t>
            </a:r>
            <a:r>
              <a:rPr lang="en-GB" dirty="0" smtClean="0"/>
              <a:t> per month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572289"/>
              </p:ext>
            </p:extLst>
          </p:nvPr>
        </p:nvGraphicFramePr>
        <p:xfrm>
          <a:off x="457200" y="1816894"/>
          <a:ext cx="8507016" cy="3826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19/11/2018</a:t>
            </a: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WBA CONFERENCE, 19 - 21 November 2018, Warsaw, POLAND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B3B6C-817B-4B01-8ADA-CA09357B7D74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9753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ECR </a:t>
            </a:r>
            <a:r>
              <a:rPr lang="en-GB" dirty="0" err="1" smtClean="0"/>
              <a:t>Birdstrike</a:t>
            </a:r>
            <a:r>
              <a:rPr lang="en-GB" dirty="0" smtClean="0"/>
              <a:t> data – </a:t>
            </a:r>
            <a:r>
              <a:rPr lang="en-GB" dirty="0" err="1" smtClean="0"/>
              <a:t>Birdstrikes</a:t>
            </a:r>
            <a:r>
              <a:rPr lang="en-GB" dirty="0" smtClean="0"/>
              <a:t> per flight phase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408832"/>
              </p:ext>
            </p:extLst>
          </p:nvPr>
        </p:nvGraphicFramePr>
        <p:xfrm>
          <a:off x="457200" y="1816894"/>
          <a:ext cx="8507016" cy="3826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19/11/2018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WBA CONFERENCE, 19 - 21 November 2018, Warsaw, POLAND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B3B6C-817B-4B01-8ADA-CA09357B7D74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8118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ECR </a:t>
            </a:r>
            <a:r>
              <a:rPr lang="en-GB" dirty="0" err="1" smtClean="0"/>
              <a:t>Birdstrike</a:t>
            </a:r>
            <a:r>
              <a:rPr lang="en-GB" dirty="0" smtClean="0"/>
              <a:t> data – </a:t>
            </a:r>
            <a:r>
              <a:rPr lang="en-GB" dirty="0" err="1" smtClean="0"/>
              <a:t>Birdstrikes</a:t>
            </a:r>
            <a:r>
              <a:rPr lang="en-GB" dirty="0" smtClean="0"/>
              <a:t> per light conditions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6333"/>
              </p:ext>
            </p:extLst>
          </p:nvPr>
        </p:nvGraphicFramePr>
        <p:xfrm>
          <a:off x="457200" y="1816894"/>
          <a:ext cx="8507016" cy="3826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19/11/2018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WBA CONFERENCE, 19 - 21 November 2018, Warsaw, POLAND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B3B6C-817B-4B01-8ADA-CA09357B7D74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5288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ECR </a:t>
            </a:r>
            <a:r>
              <a:rPr lang="en-GB" sz="2400" dirty="0" err="1"/>
              <a:t>Birdstrike</a:t>
            </a:r>
            <a:r>
              <a:rPr lang="en-GB" sz="2400" dirty="0"/>
              <a:t> data – </a:t>
            </a:r>
            <a:r>
              <a:rPr lang="en-GB" sz="2400" dirty="0" err="1"/>
              <a:t>Birdstrikes</a:t>
            </a:r>
            <a:r>
              <a:rPr lang="en-GB" sz="2400" dirty="0"/>
              <a:t> per part of aircraft struck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227458"/>
              </p:ext>
            </p:extLst>
          </p:nvPr>
        </p:nvGraphicFramePr>
        <p:xfrm>
          <a:off x="457200" y="1816894"/>
          <a:ext cx="8507016" cy="3826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19/11/2018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WBA CONFERENCE, 19 - 21 November 2018, Warsaw, POLAND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B3B6C-817B-4B01-8ADA-CA09357B7D74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3705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ECR </a:t>
            </a:r>
            <a:r>
              <a:rPr lang="en-GB" dirty="0" err="1" smtClean="0"/>
              <a:t>Birdstrike</a:t>
            </a:r>
            <a:r>
              <a:rPr lang="en-GB" dirty="0" smtClean="0"/>
              <a:t> data – Effects on flights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033570"/>
              </p:ext>
            </p:extLst>
          </p:nvPr>
        </p:nvGraphicFramePr>
        <p:xfrm>
          <a:off x="457200" y="1816894"/>
          <a:ext cx="8507016" cy="3826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19/11/2018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WBA CONFERENCE, 19 - 21 November 2018, Warsaw, POLAND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B3B6C-817B-4B01-8ADA-CA09357B7D74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1112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NPA 2017-16 – Engine bird ingestion</a:t>
            </a:r>
          </a:p>
          <a:p>
            <a:pPr lvl="1"/>
            <a:r>
              <a:rPr lang="en-GB" dirty="0" smtClean="0"/>
              <a:t>Purpose</a:t>
            </a:r>
          </a:p>
          <a:p>
            <a:pPr lvl="2"/>
            <a:r>
              <a:rPr lang="en-GB" dirty="0" smtClean="0"/>
              <a:t>To improve the ability of aeroplane turbine engines to cope with the ingestion of birds that can be reasonably expected to be experienced during the service life of the engine</a:t>
            </a:r>
          </a:p>
          <a:p>
            <a:pPr lvl="1"/>
            <a:r>
              <a:rPr lang="en-GB" dirty="0" smtClean="0"/>
              <a:t>Why</a:t>
            </a:r>
          </a:p>
          <a:p>
            <a:pPr lvl="2"/>
            <a:r>
              <a:rPr lang="en-GB" dirty="0" smtClean="0"/>
              <a:t>Safety Recommendation to the Agency by the NTSB following the US Airways accident</a:t>
            </a:r>
          </a:p>
          <a:p>
            <a:pPr lvl="1"/>
            <a:r>
              <a:rPr lang="en-GB" dirty="0" smtClean="0"/>
              <a:t>What</a:t>
            </a:r>
          </a:p>
          <a:p>
            <a:pPr lvl="2"/>
            <a:r>
              <a:rPr lang="en-GB" dirty="0" smtClean="0"/>
              <a:t>Changes to CS-E on engine bird ingestion demonstration provisions to include an additional requirement to continue operate following the ingestion of medium-sized bird into the engine core with a fan speed representative to the climb or approach condition, if no bird material is ingested into the engine during the test.</a:t>
            </a:r>
          </a:p>
          <a:p>
            <a:pPr lvl="2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19/11/2018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WBA CONFERENCE, 19 - 21 November 2018, Warsaw, POLAND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B3B6C-817B-4B01-8ADA-CA09357B7D74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2758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19/11/2018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WBA CONFERENCE, 19 - 21 November 2018, Warsaw, POLAND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CEF0B-9C4B-4CBA-9E4F-688878E51DD2}" type="slidenum">
              <a:rPr lang="en-GB" altLang="en-US"/>
              <a:pPr>
                <a:defRPr/>
              </a:pPr>
              <a:t>2</a:t>
            </a:fld>
            <a:endParaRPr lang="en-GB" alt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Agenda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GB" altLang="en-US" sz="2800" kern="1200" dirty="0" smtClean="0">
                <a:solidFill>
                  <a:srgbClr val="0070C0"/>
                </a:solidFill>
              </a:rPr>
              <a:t>The Agency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altLang="en-US" sz="2800" kern="1200" dirty="0" smtClean="0">
                <a:solidFill>
                  <a:srgbClr val="0070C0"/>
                </a:solidFill>
              </a:rPr>
              <a:t>Bird </a:t>
            </a:r>
            <a:r>
              <a:rPr lang="en-GB" altLang="en-US" sz="2800" kern="1200" dirty="0">
                <a:solidFill>
                  <a:srgbClr val="0070C0"/>
                </a:solidFill>
              </a:rPr>
              <a:t>Strike data – European Central Repository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altLang="en-US" sz="2800" kern="1200" dirty="0">
                <a:solidFill>
                  <a:srgbClr val="0070C0"/>
                </a:solidFill>
              </a:rPr>
              <a:t>Current Activities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altLang="en-US" sz="2800" kern="1200" dirty="0">
                <a:solidFill>
                  <a:srgbClr val="0070C0"/>
                </a:solidFill>
              </a:rPr>
              <a:t>Future Plans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Wednesday 21/11/2018 09:30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See you all there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19/11/2018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WBA CONFERENCE, 19 - 21 November 2018, Warsaw, POLAND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B3B6C-817B-4B01-8ADA-CA09357B7D74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3759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38224" y="1916832"/>
            <a:ext cx="6842125" cy="1584325"/>
          </a:xfrm>
        </p:spPr>
        <p:txBody>
          <a:bodyPr/>
          <a:lstStyle/>
          <a:p>
            <a:pPr algn="ctr" eaLnBrk="1" hangingPunct="1"/>
            <a:r>
              <a:rPr lang="nl-BE" altLang="en-US" dirty="0" err="1" smtClean="0"/>
              <a:t>Thank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you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very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much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for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your</a:t>
            </a:r>
            <a:r>
              <a:rPr lang="nl-BE" altLang="en-US" dirty="0" smtClean="0"/>
              <a:t> attention</a:t>
            </a:r>
            <a:endParaRPr lang="en-GB" altLang="en-US" dirty="0" smtClean="0"/>
          </a:p>
        </p:txBody>
      </p:sp>
      <p:sp>
        <p:nvSpPr>
          <p:cNvPr id="6147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258887" y="3789040"/>
            <a:ext cx="6400800" cy="17526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/>
              <a:t>aerodromes@easa.europa.eu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EASA – Organisation Structure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19/11/2018</a:t>
            </a: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WBA CONFERENCE, 19 - 21 November 2018, Warsaw, POLAND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3A58D-0414-43F7-9A2D-BCEE9C47F019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18518"/>
            <a:ext cx="5616624" cy="550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21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FS – Organisation Structure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19/11/2018</a:t>
            </a: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WBA CONFERENCE, 19 - 21 November 2018, Warsaw, POLAND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3A58D-0414-43F7-9A2D-BCEE9C47F019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7" y="978195"/>
            <a:ext cx="9016765" cy="49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74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EASA Regulations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19/11/2018</a:t>
            </a: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WBA CONFERENCE, 19 - 21 November 2018, Warsaw, POLAND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3A58D-0414-43F7-9A2D-BCEE9C47F019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461"/>
            <a:ext cx="9144000" cy="460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0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scope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B3B6C-817B-4B01-8ADA-CA09357B7D74}" type="slidenum">
              <a:rPr lang="en-GB" altLang="en-US" smtClean="0"/>
              <a:pPr>
                <a:defRPr/>
              </a:pPr>
              <a:t>6</a:t>
            </a:fld>
            <a:endParaRPr lang="en-GB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2549" y="1879715"/>
            <a:ext cx="7980218" cy="270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100" dirty="0" err="1">
                <a:solidFill>
                  <a:srgbClr val="0070C0"/>
                </a:solidFill>
              </a:rPr>
              <a:t>Occurrences</a:t>
            </a:r>
            <a:r>
              <a:rPr lang="es-ES" sz="2100" dirty="0">
                <a:solidFill>
                  <a:srgbClr val="0070C0"/>
                </a:solidFill>
              </a:rPr>
              <a:t> in </a:t>
            </a:r>
            <a:r>
              <a:rPr lang="es-ES" sz="2100" dirty="0" err="1">
                <a:solidFill>
                  <a:srgbClr val="0070C0"/>
                </a:solidFill>
              </a:rPr>
              <a:t>the</a:t>
            </a:r>
            <a:r>
              <a:rPr lang="es-ES" sz="2100" dirty="0">
                <a:solidFill>
                  <a:srgbClr val="0070C0"/>
                </a:solidFill>
              </a:rPr>
              <a:t> </a:t>
            </a:r>
            <a:r>
              <a:rPr lang="es-ES" sz="2100" dirty="0" err="1">
                <a:solidFill>
                  <a:srgbClr val="0070C0"/>
                </a:solidFill>
              </a:rPr>
              <a:t>European</a:t>
            </a:r>
            <a:r>
              <a:rPr lang="es-ES" sz="2100" dirty="0">
                <a:solidFill>
                  <a:srgbClr val="0070C0"/>
                </a:solidFill>
              </a:rPr>
              <a:t> Central </a:t>
            </a:r>
            <a:r>
              <a:rPr lang="es-ES" sz="2100" dirty="0" err="1">
                <a:solidFill>
                  <a:srgbClr val="0070C0"/>
                </a:solidFill>
              </a:rPr>
              <a:t>Repository</a:t>
            </a:r>
            <a:r>
              <a:rPr lang="es-ES" sz="2100" dirty="0">
                <a:solidFill>
                  <a:srgbClr val="0070C0"/>
                </a:solidFill>
              </a:rPr>
              <a:t> (ECR) </a:t>
            </a:r>
            <a:r>
              <a:rPr lang="es-ES" sz="2100" dirty="0" err="1">
                <a:solidFill>
                  <a:srgbClr val="0070C0"/>
                </a:solidFill>
              </a:rPr>
              <a:t>fulfilling</a:t>
            </a:r>
            <a:r>
              <a:rPr lang="es-ES" sz="2100" dirty="0">
                <a:solidFill>
                  <a:srgbClr val="0070C0"/>
                </a:solidFill>
              </a:rPr>
              <a:t> </a:t>
            </a:r>
            <a:r>
              <a:rPr lang="es-ES" sz="2100" dirty="0" err="1">
                <a:solidFill>
                  <a:srgbClr val="0070C0"/>
                </a:solidFill>
              </a:rPr>
              <a:t>the</a:t>
            </a:r>
            <a:r>
              <a:rPr lang="es-ES" sz="2100" dirty="0">
                <a:solidFill>
                  <a:srgbClr val="0070C0"/>
                </a:solidFill>
              </a:rPr>
              <a:t> </a:t>
            </a:r>
            <a:r>
              <a:rPr lang="es-ES" sz="2100" dirty="0" err="1">
                <a:solidFill>
                  <a:srgbClr val="0070C0"/>
                </a:solidFill>
              </a:rPr>
              <a:t>following</a:t>
            </a:r>
            <a:r>
              <a:rPr lang="es-ES" sz="2100" dirty="0">
                <a:solidFill>
                  <a:srgbClr val="0070C0"/>
                </a:solidFill>
              </a:rPr>
              <a:t> </a:t>
            </a:r>
            <a:r>
              <a:rPr lang="es-ES" sz="2100" dirty="0" err="1">
                <a:solidFill>
                  <a:srgbClr val="0070C0"/>
                </a:solidFill>
              </a:rPr>
              <a:t>criteria</a:t>
            </a:r>
            <a:r>
              <a:rPr lang="es-ES" sz="2100" dirty="0">
                <a:solidFill>
                  <a:srgbClr val="0070C0"/>
                </a:solidFill>
              </a:rPr>
              <a:t>:</a:t>
            </a:r>
          </a:p>
          <a:p>
            <a:pPr marL="557213" lvl="1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100" dirty="0" err="1">
                <a:solidFill>
                  <a:srgbClr val="0070C0"/>
                </a:solidFill>
              </a:rPr>
              <a:t>Related</a:t>
            </a:r>
            <a:r>
              <a:rPr lang="es-ES" sz="2100" dirty="0">
                <a:solidFill>
                  <a:srgbClr val="0070C0"/>
                </a:solidFill>
              </a:rPr>
              <a:t> to </a:t>
            </a:r>
            <a:r>
              <a:rPr lang="es-ES" sz="2100" dirty="0" err="1">
                <a:solidFill>
                  <a:srgbClr val="0070C0"/>
                </a:solidFill>
              </a:rPr>
              <a:t>Birds</a:t>
            </a:r>
            <a:r>
              <a:rPr lang="es-ES" sz="2100" dirty="0">
                <a:solidFill>
                  <a:srgbClr val="0070C0"/>
                </a:solidFill>
              </a:rPr>
              <a:t> (actual, </a:t>
            </a:r>
            <a:r>
              <a:rPr lang="es-ES" sz="2100" dirty="0" err="1">
                <a:solidFill>
                  <a:srgbClr val="0070C0"/>
                </a:solidFill>
              </a:rPr>
              <a:t>near</a:t>
            </a:r>
            <a:r>
              <a:rPr lang="es-ES" sz="2100" dirty="0">
                <a:solidFill>
                  <a:srgbClr val="0070C0"/>
                </a:solidFill>
              </a:rPr>
              <a:t>-miss </a:t>
            </a:r>
            <a:r>
              <a:rPr lang="es-ES" sz="2100" dirty="0" err="1">
                <a:solidFill>
                  <a:srgbClr val="0070C0"/>
                </a:solidFill>
              </a:rPr>
              <a:t>or</a:t>
            </a:r>
            <a:r>
              <a:rPr lang="es-ES" sz="2100" dirty="0">
                <a:solidFill>
                  <a:srgbClr val="0070C0"/>
                </a:solidFill>
              </a:rPr>
              <a:t> </a:t>
            </a:r>
            <a:r>
              <a:rPr lang="es-ES" sz="2100" dirty="0" err="1">
                <a:solidFill>
                  <a:srgbClr val="0070C0"/>
                </a:solidFill>
              </a:rPr>
              <a:t>bird</a:t>
            </a:r>
            <a:r>
              <a:rPr lang="es-ES" sz="2100" dirty="0">
                <a:solidFill>
                  <a:srgbClr val="0070C0"/>
                </a:solidFill>
              </a:rPr>
              <a:t> control)</a:t>
            </a:r>
          </a:p>
          <a:p>
            <a:pPr marL="557213" lvl="1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100" dirty="0" err="1">
                <a:solidFill>
                  <a:srgbClr val="0070C0"/>
                </a:solidFill>
              </a:rPr>
              <a:t>Occurred</a:t>
            </a:r>
            <a:r>
              <a:rPr lang="es-ES" sz="2100" dirty="0">
                <a:solidFill>
                  <a:srgbClr val="0070C0"/>
                </a:solidFill>
              </a:rPr>
              <a:t> in EASA-MS </a:t>
            </a:r>
            <a:r>
              <a:rPr lang="es-ES" sz="2100" dirty="0" err="1">
                <a:solidFill>
                  <a:srgbClr val="0070C0"/>
                </a:solidFill>
              </a:rPr>
              <a:t>territory</a:t>
            </a:r>
            <a:r>
              <a:rPr lang="es-ES" sz="2100" dirty="0">
                <a:solidFill>
                  <a:srgbClr val="0070C0"/>
                </a:solidFill>
              </a:rPr>
              <a:t> (</a:t>
            </a:r>
            <a:r>
              <a:rPr lang="es-ES" sz="2100" dirty="0" err="1">
                <a:solidFill>
                  <a:srgbClr val="0070C0"/>
                </a:solidFill>
              </a:rPr>
              <a:t>aerodromes</a:t>
            </a:r>
            <a:r>
              <a:rPr lang="es-ES" sz="2100" dirty="0">
                <a:solidFill>
                  <a:srgbClr val="0070C0"/>
                </a:solidFill>
              </a:rPr>
              <a:t>)</a:t>
            </a:r>
          </a:p>
          <a:p>
            <a:pPr marL="557213" lvl="1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100" dirty="0" err="1">
                <a:solidFill>
                  <a:srgbClr val="0070C0"/>
                </a:solidFill>
              </a:rPr>
              <a:t>Occurred</a:t>
            </a:r>
            <a:r>
              <a:rPr lang="es-ES" sz="2100" dirty="0">
                <a:solidFill>
                  <a:srgbClr val="0070C0"/>
                </a:solidFill>
              </a:rPr>
              <a:t> </a:t>
            </a:r>
            <a:r>
              <a:rPr lang="es-ES" sz="2100" dirty="0" err="1">
                <a:solidFill>
                  <a:srgbClr val="0070C0"/>
                </a:solidFill>
              </a:rPr>
              <a:t>between</a:t>
            </a:r>
            <a:r>
              <a:rPr lang="es-ES" sz="2100" dirty="0">
                <a:solidFill>
                  <a:srgbClr val="0070C0"/>
                </a:solidFill>
              </a:rPr>
              <a:t> 2011 and 2017</a:t>
            </a:r>
            <a:endParaRPr lang="en-GB" sz="2100" dirty="0">
              <a:solidFill>
                <a:srgbClr val="0070C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19/11/2018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WBA CONFERENCE, 19 - 21 November 2018, Warsaw, POLAND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189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Bird</a:t>
            </a:r>
            <a:r>
              <a:rPr lang="es-ES" dirty="0" smtClean="0"/>
              <a:t> Strikes Data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ECR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2738" y="1816895"/>
            <a:ext cx="3814828" cy="3826669"/>
          </a:xfrm>
        </p:spPr>
        <p:txBody>
          <a:bodyPr>
            <a:normAutofit fontScale="62500" lnSpcReduction="20000"/>
          </a:bodyPr>
          <a:lstStyle/>
          <a:p>
            <a:r>
              <a:rPr lang="es-ES" dirty="0" err="1" smtClean="0"/>
              <a:t>Continuous</a:t>
            </a:r>
            <a:r>
              <a:rPr lang="es-ES" dirty="0" smtClean="0"/>
              <a:t> </a:t>
            </a:r>
            <a:r>
              <a:rPr lang="es-ES" dirty="0" err="1" smtClean="0"/>
              <a:t>increase</a:t>
            </a:r>
            <a:r>
              <a:rPr lang="es-ES" dirty="0"/>
              <a:t> </a:t>
            </a:r>
            <a:r>
              <a:rPr lang="es-ES" dirty="0" smtClean="0"/>
              <a:t>of </a:t>
            </a:r>
            <a:r>
              <a:rPr lang="es-ES" dirty="0" err="1" smtClean="0"/>
              <a:t>bird</a:t>
            </a:r>
            <a:r>
              <a:rPr lang="es-ES" dirty="0" smtClean="0"/>
              <a:t> strike </a:t>
            </a:r>
            <a:r>
              <a:rPr lang="es-ES" dirty="0" err="1" smtClean="0"/>
              <a:t>reported</a:t>
            </a:r>
            <a:r>
              <a:rPr lang="es-ES" dirty="0" smtClean="0"/>
              <a:t> </a:t>
            </a:r>
            <a:r>
              <a:rPr lang="es-ES" dirty="0" err="1" smtClean="0"/>
              <a:t>occurrences</a:t>
            </a:r>
            <a:r>
              <a:rPr lang="es-ES" dirty="0" smtClean="0"/>
              <a:t> </a:t>
            </a:r>
            <a:r>
              <a:rPr lang="es-ES" dirty="0" err="1" smtClean="0"/>
              <a:t>since</a:t>
            </a:r>
            <a:r>
              <a:rPr lang="es-ES" dirty="0" smtClean="0"/>
              <a:t> 2011</a:t>
            </a:r>
          </a:p>
          <a:p>
            <a:endParaRPr lang="es-ES" dirty="0" smtClean="0"/>
          </a:p>
          <a:p>
            <a:r>
              <a:rPr lang="es-ES" dirty="0" err="1" smtClean="0"/>
              <a:t>Yearly</a:t>
            </a:r>
            <a:r>
              <a:rPr lang="es-ES" dirty="0" smtClean="0"/>
              <a:t> </a:t>
            </a:r>
            <a:r>
              <a:rPr lang="es-ES" dirty="0" err="1" smtClean="0"/>
              <a:t>increase</a:t>
            </a:r>
            <a:r>
              <a:rPr lang="es-ES" dirty="0" smtClean="0"/>
              <a:t> of 20%-40% </a:t>
            </a:r>
            <a:r>
              <a:rPr lang="es-ES" dirty="0" err="1" smtClean="0"/>
              <a:t>since</a:t>
            </a:r>
            <a:r>
              <a:rPr lang="es-ES" dirty="0" smtClean="0"/>
              <a:t> 2014</a:t>
            </a:r>
          </a:p>
          <a:p>
            <a:endParaRPr lang="es-ES" dirty="0" smtClean="0"/>
          </a:p>
          <a:p>
            <a:r>
              <a:rPr lang="es-ES" dirty="0" smtClean="0"/>
              <a:t>Similar </a:t>
            </a:r>
            <a:r>
              <a:rPr lang="es-ES" dirty="0" err="1" smtClean="0"/>
              <a:t>increase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bird</a:t>
            </a:r>
            <a:r>
              <a:rPr lang="es-ES" dirty="0" smtClean="0"/>
              <a:t> control-</a:t>
            </a:r>
            <a:r>
              <a:rPr lang="es-ES" dirty="0" err="1" smtClean="0"/>
              <a:t>related</a:t>
            </a:r>
            <a:r>
              <a:rPr lang="es-ES" dirty="0" smtClean="0"/>
              <a:t> </a:t>
            </a:r>
            <a:r>
              <a:rPr lang="es-ES" dirty="0" err="1" smtClean="0"/>
              <a:t>reported</a:t>
            </a:r>
            <a:r>
              <a:rPr lang="es-ES" dirty="0" smtClean="0"/>
              <a:t> </a:t>
            </a:r>
            <a:r>
              <a:rPr lang="es-ES" dirty="0" err="1" smtClean="0"/>
              <a:t>occurrences</a:t>
            </a:r>
            <a:r>
              <a:rPr lang="es-ES" dirty="0" smtClean="0"/>
              <a:t> (no actual </a:t>
            </a:r>
            <a:r>
              <a:rPr lang="es-ES" dirty="0" err="1" smtClean="0"/>
              <a:t>birdstrikes</a:t>
            </a:r>
            <a:r>
              <a:rPr lang="es-ES" dirty="0" smtClean="0"/>
              <a:t>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typically</a:t>
            </a:r>
            <a:r>
              <a:rPr lang="es-ES" dirty="0" smtClean="0"/>
              <a:t> </a:t>
            </a:r>
            <a:r>
              <a:rPr lang="es-ES" dirty="0" err="1" smtClean="0"/>
              <a:t>reporting</a:t>
            </a:r>
            <a:r>
              <a:rPr lang="es-ES" dirty="0" smtClean="0"/>
              <a:t> </a:t>
            </a:r>
            <a:r>
              <a:rPr lang="es-ES" dirty="0" err="1" smtClean="0"/>
              <a:t>ineffective</a:t>
            </a:r>
            <a:r>
              <a:rPr lang="es-ES" dirty="0" smtClean="0"/>
              <a:t> </a:t>
            </a:r>
            <a:r>
              <a:rPr lang="es-ES" dirty="0" err="1" smtClean="0"/>
              <a:t>bird</a:t>
            </a:r>
            <a:r>
              <a:rPr lang="es-ES" dirty="0" smtClean="0"/>
              <a:t> control)</a:t>
            </a:r>
          </a:p>
          <a:p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78548"/>
              </p:ext>
            </p:extLst>
          </p:nvPr>
        </p:nvGraphicFramePr>
        <p:xfrm>
          <a:off x="78972" y="1700515"/>
          <a:ext cx="5203766" cy="403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19/11/2018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WBA CONFERENCE, 19 - 21 November 2018, Warsaw, POLAND</a:t>
            </a: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B3B6C-817B-4B01-8ADA-CA09357B7D74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777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 </a:t>
            </a:r>
            <a:r>
              <a:rPr lang="es-ES" dirty="0" err="1" smtClean="0"/>
              <a:t>Correlation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reporting</a:t>
            </a:r>
            <a:r>
              <a:rPr lang="es-ES" dirty="0" smtClean="0"/>
              <a:t> of </a:t>
            </a:r>
            <a:r>
              <a:rPr lang="es-ES" dirty="0" err="1" smtClean="0"/>
              <a:t>bird</a:t>
            </a:r>
            <a:r>
              <a:rPr lang="es-ES" dirty="0" smtClean="0"/>
              <a:t> strikes and </a:t>
            </a:r>
            <a:r>
              <a:rPr lang="es-ES" dirty="0" err="1" smtClean="0"/>
              <a:t>bird</a:t>
            </a:r>
            <a:r>
              <a:rPr lang="es-ES" dirty="0" smtClean="0"/>
              <a:t> control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2804" y="1816895"/>
            <a:ext cx="3681810" cy="3826669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There is a significant positive correlation between both, the of bird control and bird strikes reported occurrences</a:t>
            </a:r>
          </a:p>
          <a:p>
            <a:r>
              <a:rPr lang="en-GB" dirty="0" smtClean="0"/>
              <a:t>This relation may suggest an overall increase of the actual number of bird strikes and the insufficient bird control at the aerodrome</a:t>
            </a:r>
          </a:p>
          <a:p>
            <a:r>
              <a:rPr lang="en-GB" dirty="0" smtClean="0"/>
              <a:t>However, it is suspected that the overall improvement of reporting plays a major role in this trend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556685"/>
              </p:ext>
            </p:extLst>
          </p:nvPr>
        </p:nvGraphicFramePr>
        <p:xfrm>
          <a:off x="123230" y="1816894"/>
          <a:ext cx="4934545" cy="3826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19/11/2018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WBA CONFERENCE, 19 - 21 November 2018, Warsaw, POLAND</a:t>
            </a: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B3B6C-817B-4B01-8ADA-CA09357B7D74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0555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scope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B3B6C-817B-4B01-8ADA-CA09357B7D74}" type="slidenum">
              <a:rPr lang="en-GB" altLang="en-US" smtClean="0"/>
              <a:pPr>
                <a:defRPr/>
              </a:pPr>
              <a:t>9</a:t>
            </a:fld>
            <a:endParaRPr lang="en-GB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2549" y="1879715"/>
            <a:ext cx="7980218" cy="270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100" dirty="0" err="1">
                <a:solidFill>
                  <a:srgbClr val="0070C0"/>
                </a:solidFill>
              </a:rPr>
              <a:t>Occurrences</a:t>
            </a:r>
            <a:r>
              <a:rPr lang="es-ES" sz="2100" dirty="0">
                <a:solidFill>
                  <a:srgbClr val="0070C0"/>
                </a:solidFill>
              </a:rPr>
              <a:t> in </a:t>
            </a:r>
            <a:r>
              <a:rPr lang="es-ES" sz="2100" dirty="0" err="1">
                <a:solidFill>
                  <a:srgbClr val="0070C0"/>
                </a:solidFill>
              </a:rPr>
              <a:t>the</a:t>
            </a:r>
            <a:r>
              <a:rPr lang="es-ES" sz="2100" dirty="0">
                <a:solidFill>
                  <a:srgbClr val="0070C0"/>
                </a:solidFill>
              </a:rPr>
              <a:t> </a:t>
            </a:r>
            <a:r>
              <a:rPr lang="es-ES" sz="2100" dirty="0" err="1">
                <a:solidFill>
                  <a:srgbClr val="0070C0"/>
                </a:solidFill>
              </a:rPr>
              <a:t>European</a:t>
            </a:r>
            <a:r>
              <a:rPr lang="es-ES" sz="2100" dirty="0">
                <a:solidFill>
                  <a:srgbClr val="0070C0"/>
                </a:solidFill>
              </a:rPr>
              <a:t> Central </a:t>
            </a:r>
            <a:r>
              <a:rPr lang="es-ES" sz="2100" dirty="0" err="1">
                <a:solidFill>
                  <a:srgbClr val="0070C0"/>
                </a:solidFill>
              </a:rPr>
              <a:t>Repository</a:t>
            </a:r>
            <a:r>
              <a:rPr lang="es-ES" sz="2100" dirty="0">
                <a:solidFill>
                  <a:srgbClr val="0070C0"/>
                </a:solidFill>
              </a:rPr>
              <a:t> (ECR) </a:t>
            </a:r>
            <a:r>
              <a:rPr lang="es-ES" sz="2100" dirty="0" err="1">
                <a:solidFill>
                  <a:srgbClr val="0070C0"/>
                </a:solidFill>
              </a:rPr>
              <a:t>fulfilling</a:t>
            </a:r>
            <a:r>
              <a:rPr lang="es-ES" sz="2100" dirty="0">
                <a:solidFill>
                  <a:srgbClr val="0070C0"/>
                </a:solidFill>
              </a:rPr>
              <a:t> </a:t>
            </a:r>
            <a:r>
              <a:rPr lang="es-ES" sz="2100" dirty="0" err="1">
                <a:solidFill>
                  <a:srgbClr val="0070C0"/>
                </a:solidFill>
              </a:rPr>
              <a:t>the</a:t>
            </a:r>
            <a:r>
              <a:rPr lang="es-ES" sz="2100" dirty="0">
                <a:solidFill>
                  <a:srgbClr val="0070C0"/>
                </a:solidFill>
              </a:rPr>
              <a:t> </a:t>
            </a:r>
            <a:r>
              <a:rPr lang="es-ES" sz="2100" dirty="0" err="1">
                <a:solidFill>
                  <a:srgbClr val="0070C0"/>
                </a:solidFill>
              </a:rPr>
              <a:t>following</a:t>
            </a:r>
            <a:r>
              <a:rPr lang="es-ES" sz="2100" dirty="0">
                <a:solidFill>
                  <a:srgbClr val="0070C0"/>
                </a:solidFill>
              </a:rPr>
              <a:t> </a:t>
            </a:r>
            <a:r>
              <a:rPr lang="es-ES" sz="2100" dirty="0" err="1">
                <a:solidFill>
                  <a:srgbClr val="0070C0"/>
                </a:solidFill>
              </a:rPr>
              <a:t>criteria</a:t>
            </a:r>
            <a:r>
              <a:rPr lang="es-ES" sz="2100" dirty="0">
                <a:solidFill>
                  <a:srgbClr val="0070C0"/>
                </a:solidFill>
              </a:rPr>
              <a:t>:</a:t>
            </a:r>
          </a:p>
          <a:p>
            <a:pPr marL="557213" lvl="1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100" dirty="0" err="1">
                <a:solidFill>
                  <a:srgbClr val="0070C0"/>
                </a:solidFill>
              </a:rPr>
              <a:t>Occurrences</a:t>
            </a:r>
            <a:r>
              <a:rPr lang="es-ES" sz="2100" dirty="0">
                <a:solidFill>
                  <a:srgbClr val="0070C0"/>
                </a:solidFill>
              </a:rPr>
              <a:t> </a:t>
            </a:r>
            <a:r>
              <a:rPr lang="es-ES" sz="2100" u="sng" dirty="0" err="1">
                <a:solidFill>
                  <a:srgbClr val="0070C0"/>
                </a:solidFill>
              </a:rPr>
              <a:t>not</a:t>
            </a:r>
            <a:r>
              <a:rPr lang="es-ES" sz="2100" dirty="0">
                <a:solidFill>
                  <a:srgbClr val="0070C0"/>
                </a:solidFill>
              </a:rPr>
              <a:t> </a:t>
            </a:r>
            <a:r>
              <a:rPr lang="es-ES" sz="2100" dirty="0" err="1">
                <a:solidFill>
                  <a:srgbClr val="0070C0"/>
                </a:solidFill>
              </a:rPr>
              <a:t>related</a:t>
            </a:r>
            <a:r>
              <a:rPr lang="es-ES" sz="2100" dirty="0">
                <a:solidFill>
                  <a:srgbClr val="0070C0"/>
                </a:solidFill>
              </a:rPr>
              <a:t> to </a:t>
            </a:r>
            <a:r>
              <a:rPr lang="es-ES" sz="2100" dirty="0" err="1">
                <a:solidFill>
                  <a:srgbClr val="0070C0"/>
                </a:solidFill>
              </a:rPr>
              <a:t>birds</a:t>
            </a:r>
            <a:endParaRPr lang="es-ES" sz="2100" dirty="0">
              <a:solidFill>
                <a:srgbClr val="0070C0"/>
              </a:solidFill>
            </a:endParaRPr>
          </a:p>
          <a:p>
            <a:pPr marL="557213" lvl="1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100" dirty="0" err="1">
                <a:solidFill>
                  <a:srgbClr val="0070C0"/>
                </a:solidFill>
              </a:rPr>
              <a:t>Occurred</a:t>
            </a:r>
            <a:r>
              <a:rPr lang="es-ES" sz="2100" dirty="0">
                <a:solidFill>
                  <a:srgbClr val="0070C0"/>
                </a:solidFill>
              </a:rPr>
              <a:t> in EASA-MS </a:t>
            </a:r>
            <a:r>
              <a:rPr lang="es-ES" sz="2100" dirty="0" err="1">
                <a:solidFill>
                  <a:srgbClr val="0070C0"/>
                </a:solidFill>
              </a:rPr>
              <a:t>territory</a:t>
            </a:r>
            <a:r>
              <a:rPr lang="es-ES" sz="2100" dirty="0">
                <a:solidFill>
                  <a:srgbClr val="0070C0"/>
                </a:solidFill>
              </a:rPr>
              <a:t> (</a:t>
            </a:r>
            <a:r>
              <a:rPr lang="es-ES" sz="2100" dirty="0" err="1">
                <a:solidFill>
                  <a:srgbClr val="0070C0"/>
                </a:solidFill>
              </a:rPr>
              <a:t>aerodromes</a:t>
            </a:r>
            <a:r>
              <a:rPr lang="es-ES" sz="2100" dirty="0">
                <a:solidFill>
                  <a:srgbClr val="0070C0"/>
                </a:solidFill>
              </a:rPr>
              <a:t>)</a:t>
            </a:r>
          </a:p>
          <a:p>
            <a:pPr marL="557213" lvl="1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100" dirty="0" err="1">
                <a:solidFill>
                  <a:srgbClr val="0070C0"/>
                </a:solidFill>
              </a:rPr>
              <a:t>Occurred</a:t>
            </a:r>
            <a:r>
              <a:rPr lang="es-ES" sz="2100" dirty="0">
                <a:solidFill>
                  <a:srgbClr val="0070C0"/>
                </a:solidFill>
              </a:rPr>
              <a:t> </a:t>
            </a:r>
            <a:r>
              <a:rPr lang="es-ES" sz="2100" dirty="0" err="1">
                <a:solidFill>
                  <a:srgbClr val="0070C0"/>
                </a:solidFill>
              </a:rPr>
              <a:t>between</a:t>
            </a:r>
            <a:r>
              <a:rPr lang="es-ES" sz="2100" dirty="0">
                <a:solidFill>
                  <a:srgbClr val="0070C0"/>
                </a:solidFill>
              </a:rPr>
              <a:t> 2011 and 2017</a:t>
            </a:r>
            <a:endParaRPr lang="en-GB" sz="2100" dirty="0">
              <a:solidFill>
                <a:srgbClr val="0070C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19/11/2018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WBA CONFERENCE, 19 - 21 November 2018, Warsaw, POLAND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745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60000"/>
          <a:buFontTx/>
          <a:buBlip>
            <a:blip xmlns:r="http://schemas.openxmlformats.org/officeDocument/2006/relationships" r:embed="rId1"/>
          </a:buBlip>
          <a:tabLst/>
          <a:defRPr kumimoji="0" lang="en-GB" altLang="en-US" sz="3200" b="0" i="0" u="none" strike="noStrike" cap="none" normalizeH="0" baseline="0" smtClean="0">
            <a:ln>
              <a:noFill/>
            </a:ln>
            <a:solidFill>
              <a:srgbClr val="055685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60000"/>
          <a:buFontTx/>
          <a:buBlip>
            <a:blip xmlns:r="http://schemas.openxmlformats.org/officeDocument/2006/relationships" r:embed="rId1"/>
          </a:buBlip>
          <a:tabLst/>
          <a:defRPr kumimoji="0" lang="en-GB" altLang="en-US" sz="3200" b="0" i="0" u="none" strike="noStrike" cap="none" normalizeH="0" baseline="0" smtClean="0">
            <a:ln>
              <a:noFill/>
            </a:ln>
            <a:solidFill>
              <a:srgbClr val="055685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8358dc2d-5dac-4cc2-8ed1-5c2041965753" ContentTypeId="0x010100A14FE9BE6CE84F1BB23C774EC08C4AEA2D01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CopyVersionInformation ItemAdded</Name>
    <Synchronization>Synchronous</Synchronization>
    <Type>10001</Type>
    <SequenceNumber>40100</SequenceNumber>
    <Url/>
    <Assembly>EASA.BA.IMF.RC.Core.Application, Version=1.0.0.0, Culture=neutral, PublicKeyToken=a01c64e5cd1f2deb</Assembly>
    <Class>EASA.BA.IMF.RC.Core.Application.EventReceivers.CopyVersionInformation</Class>
    <Data/>
    <Filter/>
  </Receiver>
  <Receiver>
    <Name>CopyVersionInformation ItemUpdated</Name>
    <Synchronization>Synchronous</Synchronization>
    <Type>10002</Type>
    <SequenceNumber>40100</SequenceNumber>
    <Url/>
    <Assembly>EASA.BA.IMF.RC.Core.Application, Version=1.0.0.0, Culture=neutral, PublicKeyToken=a01c64e5cd1f2deb</Assembly>
    <Class>EASA.BA.IMF.RC.Core.Application.EventReceivers.CopyVersionInformation</Class>
    <Data/>
    <Filter/>
  </Receiver>
  <Receiver>
    <Name>CopyVersionInformation ItemCheckedIn</Name>
    <Synchronization>Synchronous</Synchronization>
    <Type>10004</Type>
    <SequenceNumber>40100</SequenceNumber>
    <Url/>
    <Assembly>EASA.BA.IMF.RC.Core.Application, Version=1.0.0.0, Culture=neutral, PublicKeyToken=a01c64e5cd1f2deb</Assembly>
    <Class>EASA.BA.IMF.RC.Core.Application.EventReceivers.CopyVersionInformation</Class>
    <Data/>
    <Filter/>
  </Receiver>
  <Receiver>
    <Name>CopyToRecordsCenter ItemUpdated</Name>
    <Synchronization>Asynchronous</Synchronization>
    <Type>10002</Type>
    <SequenceNumber>40110</SequenceNumber>
    <Url/>
    <Assembly>EASA.BA.IMF.RC.Core.Application, Version=1.0.0.0, Culture=neutral, PublicKeyToken=a01c64e5cd1f2deb</Assembly>
    <Class>EASA.BA.IMF.RC.Core.Application.EventReceivers.CopyToRecordsCenter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IMS Template" ma:contentTypeID="0x010100A14FE9BE6CE84F1BB23C774EC08C4AEA2D010039FCBC2891070F46ABE301F7C89982DF" ma:contentTypeVersion="48" ma:contentTypeDescription="" ma:contentTypeScope="" ma:versionID="d023930d99e07448568a3de6cc0aec27">
  <xsd:schema xmlns:xsd="http://www.w3.org/2001/XMLSchema" xmlns:xs="http://www.w3.org/2001/XMLSchema" xmlns:p="http://schemas.microsoft.com/office/2006/metadata/properties" xmlns:ns2="391a2f22-9f1b-4edd-a10b-257ace2d067d" xmlns:ns3="720140C3-6DF4-409B-A1F7-429D32417DCA" xmlns:ns4="13a41462-d3c5-4676-81cf-1cb4ae80045f" xmlns:ns5="6E10281A-CD3A-4F0C-9B7D-A2009929208B" targetNamespace="http://schemas.microsoft.com/office/2006/metadata/properties" ma:root="true" ma:fieldsID="cff8d02afa4360022eb7770d87b35f3f" ns2:_="" ns3:_="" ns4:_="" ns5:_="">
    <xsd:import namespace="391a2f22-9f1b-4edd-a10b-257ace2d067d"/>
    <xsd:import namespace="720140C3-6DF4-409B-A1F7-429D32417DCA"/>
    <xsd:import namespace="13a41462-d3c5-4676-81cf-1cb4ae80045f"/>
    <xsd:import namespace="6E10281A-CD3A-4F0C-9B7D-A2009929208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IMF_C0_Description" minOccurs="0"/>
                <xsd:element ref="ns2:IMF_C0_Contributor" minOccurs="0"/>
                <xsd:element ref="ns2:IMF_C0_Archived" minOccurs="0"/>
                <xsd:element ref="ns3:IMF_C0_TaxonomyTaxHTField0" minOccurs="0"/>
                <xsd:element ref="ns2:IMF_C0_Owner" minOccurs="0"/>
                <xsd:element ref="ns2:IMF_C0_OriginatedTimestamp" minOccurs="0"/>
                <xsd:element ref="ns2:IMF_C0_PublicationStatus"/>
                <xsd:element ref="ns3:IMF_C0_SourceTaxHTField0" minOccurs="0"/>
                <xsd:element ref="ns2:IMF_C0_Distribution" minOccurs="0"/>
                <xsd:element ref="ns2:IMF_C0_Language" minOccurs="0"/>
                <xsd:element ref="ns2:TaxKeywordTaxHTField" minOccurs="0"/>
                <xsd:element ref="ns4:IMSProcessTaxonomyTaxHTField0" minOccurs="0"/>
                <xsd:element ref="ns2:TaxCatchAll" minOccurs="0"/>
                <xsd:element ref="ns2:TaxCatchAllLabel" minOccurs="0"/>
                <xsd:element ref="ns4:IMSApprovalDate"/>
                <xsd:element ref="ns4:IMSApprovalStatus"/>
                <xsd:element ref="ns4:IMSArisId" minOccurs="0"/>
                <xsd:element ref="ns4:IMSAcronymTaxHTField0" minOccurs="0"/>
                <xsd:element ref="ns4:IMSFormType"/>
                <xsd:element ref="ns4:IMSRegulatorySource"/>
                <xsd:element ref="ns4:IMSSensitivityMarking"/>
                <xsd:element ref="ns5:IMF_RC_RefDocumentGuid" minOccurs="0"/>
                <xsd:element ref="ns5:IMF_RC_RefDocumentId" minOccurs="0"/>
                <xsd:element ref="ns5:IMF_RC_RefDocumentVersion" minOccurs="0"/>
                <xsd:element ref="ns5:IMF_RC_RefDocumentLib" minOccurs="0"/>
                <xsd:element ref="ns5:IMF_RC_RefDocumentSet" minOccurs="0"/>
                <xsd:element ref="ns5:IMF_RC_RefDocumentInf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1a2f22-9f1b-4edd-a10b-257ace2d067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MF_C0_Description" ma:index="12" nillable="true" ma:displayName="Description" ma:description="Short description of document and its contents" ma:internalName="IMF_C0_Description" ma:readOnly="false">
      <xsd:simpleType>
        <xsd:restriction base="dms:Note">
          <xsd:maxLength value="255"/>
        </xsd:restriction>
      </xsd:simpleType>
    </xsd:element>
    <xsd:element name="IMF_C0_Contributor" ma:index="13" nillable="true" ma:displayName="Contributor" ma:description="Indicate one or more contributors to the object" ma:list="UserInfo" ma:internalName="IMF_C0_Contribu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MF_C0_Archived" ma:index="14" nillable="true" ma:displayName="Archived" ma:default="0" ma:description="Indicates cycle status of object" ma:hidden="true" ma:internalName="IMF_C0_Archived" ma:readOnly="false">
      <xsd:simpleType>
        <xsd:restriction base="dms:Boolean"/>
      </xsd:simpleType>
    </xsd:element>
    <xsd:element name="IMF_C0_Owner" ma:index="17" nillable="true" ma:displayName="Owner" ma:default="" ma:description="Indicates Head of department" ma:hidden="true" ma:list="UserInfo" ma:internalName="IMF_C0_Own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MF_C0_OriginatedTimestamp" ma:index="18" nillable="true" ma:displayName="Originated timestamp" ma:default="[today]" ma:description="Indicates originated timestamp of object if not created in SP" ma:format="DateTime" ma:internalName="IMF_C0_OriginatedTimestamp" ma:readOnly="false">
      <xsd:simpleType>
        <xsd:restriction base="dms:DateTime"/>
      </xsd:simpleType>
    </xsd:element>
    <xsd:element name="IMF_C0_PublicationStatus" ma:index="19" ma:displayName="Publication status" ma:default="EASA internal" ma:description="Indictates if the object can be published outwards the Internet" ma:internalName="IMF_C0_PublicationStatus" ma:readOnly="false">
      <xsd:simpleType>
        <xsd:restriction base="dms:Choice">
          <xsd:enumeration value="EASA internal"/>
          <xsd:enumeration value="Not reviewed for public release"/>
          <xsd:enumeration value="Approved for public release"/>
          <xsd:enumeration value="Sensitive but unclassified"/>
        </xsd:restriction>
      </xsd:simpleType>
    </xsd:element>
    <xsd:element name="IMF_C0_Distribution" ma:index="22" nillable="true" ma:displayName="Distribution" ma:default="EASA" ma:description="Indicate if object comes into or leaves EASA (EASA/In/Out)" ma:hidden="true" ma:internalName="IMF_C0_Distribution" ma:readOnly="false">
      <xsd:simpleType>
        <xsd:restriction base="dms:Choice">
          <xsd:enumeration value="EASA"/>
          <xsd:enumeration value="In"/>
          <xsd:enumeration value="Out"/>
        </xsd:restriction>
      </xsd:simpleType>
    </xsd:element>
    <xsd:element name="IMF_C0_Language" ma:index="23" nillable="true" ma:displayName="Language" ma:default="English" ma:description="" ma:hidden="true" ma:internalName="IMF_C0_Language" ma:readOnly="false">
      <xsd:simpleType>
        <xsd:restriction base="dms:Choice">
          <xsd:enumeration value="English"/>
          <xsd:enumeration value="French"/>
          <xsd:enumeration value="German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readOnly="false" ma:fieldId="{23f27201-bee3-471e-b2e7-b64fd8b7ca38}" ma:taxonomyMulti="true" ma:sspId="8358dc2d-5dac-4cc2-8ed1-5c20419657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hidden="true" ma:list="{23859e3b-acf6-4239-bdbf-866f974b27ec}" ma:internalName="TaxCatchAll" ma:showField="CatchAllData" ma:web="9187730d-d789-474d-9594-c335a10095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8" nillable="true" ma:displayName="Taxonomy Catch All Column1" ma:hidden="true" ma:list="{23859e3b-acf6-4239-bdbf-866f974b27ec}" ma:internalName="TaxCatchAllLabel" ma:readOnly="true" ma:showField="CatchAllDataLabel" ma:web="9187730d-d789-474d-9594-c335a10095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0140C3-6DF4-409B-A1F7-429D32417DCA" elementFormDefault="qualified">
    <xsd:import namespace="http://schemas.microsoft.com/office/2006/documentManagement/types"/>
    <xsd:import namespace="http://schemas.microsoft.com/office/infopath/2007/PartnerControls"/>
    <xsd:element name="IMF_C0_TaxonomyTaxHTField0" ma:index="15" ma:taxonomy="true" ma:internalName="IMF_C0_TaxonomyTaxHTField0" ma:taxonomyFieldName="IMF_C0_Taxonomy" ma:displayName="Taxonomy" ma:readOnly="false" ma:fieldId="{cf456d8d-8c00-4f58-9eea-3acf158a8d25}" ma:sspId="8358dc2d-5dac-4cc2-8ed1-5c2041965753" ma:termSetId="4b10b631-c2b5-4fc7-abfe-3cafbec3fca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MF_C0_SourceTaxHTField0" ma:index="20" ma:taxonomy="true" ma:internalName="IMF_C0_SourceTaxHTField0" ma:taxonomyFieldName="IMF_C0_Source" ma:displayName="Source" ma:readOnly="false" ma:default="1;#EASA|f2fd8376-381c-4ede-a9cd-0a84d06f4d45" ma:fieldId="{eb94dad3-d236-47b0-8922-8fe392b9072c}" ma:sspId="8358dc2d-5dac-4cc2-8ed1-5c2041965753" ma:termSetId="c85d0ee6-6f1d-4fee-ac6f-42b79544e64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41462-d3c5-4676-81cf-1cb4ae80045f" elementFormDefault="qualified">
    <xsd:import namespace="http://schemas.microsoft.com/office/2006/documentManagement/types"/>
    <xsd:import namespace="http://schemas.microsoft.com/office/infopath/2007/PartnerControls"/>
    <xsd:element name="IMSProcessTaxonomyTaxHTField0" ma:index="26" ma:taxonomy="true" ma:internalName="IMSProcessTaxonomyTaxHTField0" ma:taxonomyFieldName="IMSProcessTaxonomy" ma:displayName="Process taxonomy (Q)" ma:default="" ma:fieldId="f18fae71-a947-4e07-8845-dca4bf3d380c" ma:taxonomyMulti="true" ma:sspId="8358dc2d-5dac-4cc2-8ed1-5c2041965753" ma:termSetId="89011a43-13ba-4f07-a418-2eea87b9aeb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MSApprovalDate" ma:index="30" ma:displayName="Approval date" ma:default="[today]" ma:description="Approval date" ma:format="DateTime" ma:indexed="true" ma:internalName="IMSApprovalDate">
      <xsd:simpleType>
        <xsd:restriction base="dms:DateTime"/>
      </xsd:simpleType>
    </xsd:element>
    <xsd:element name="IMSApprovalStatus" ma:index="31" ma:displayName="Approval status" ma:default="Draft" ma:description="Approval status" ma:indexed="true" ma:internalName="IMSApprovalStatus">
      <xsd:simpleType>
        <xsd:restriction base="dms:Choice">
          <xsd:enumeration value="Draft"/>
          <xsd:enumeration value="In review"/>
          <xsd:enumeration value="Approved"/>
        </xsd:restriction>
      </xsd:simpleType>
    </xsd:element>
    <xsd:element name="IMSArisId" ma:index="32" nillable="true" ma:displayName="Aris ID" ma:description="Aris ID" ma:internalName="IMSArisId">
      <xsd:simpleType>
        <xsd:restriction base="dms:Text"/>
      </xsd:simpleType>
    </xsd:element>
    <xsd:element name="IMSAcronymTaxHTField0" ma:index="33" ma:taxonomy="true" ma:internalName="IMSAcronymTaxHTField0" ma:taxonomyFieldName="IMSAcronym" ma:displayName="Acronym" ma:indexed="true" ma:default="" ma:fieldId="{dbafa9dc-4115-4a1e-a712-8c79b5d311f8}" ma:sspId="8358dc2d-5dac-4cc2-8ed1-5c2041965753" ma:termSetId="5682b1a9-309c-4d53-a544-a3b1129105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MSFormType" ma:index="35" ma:displayName="Form type" ma:default="Quality form" ma:description="Form type" ma:internalName="IMSFormType">
      <xsd:simpleType>
        <xsd:restriction base="dms:Choice">
          <xsd:enumeration value="Quality template"/>
          <xsd:enumeration value="Quality form"/>
          <xsd:enumeration value="EASA form"/>
          <xsd:enumeration value="Application form"/>
        </xsd:restriction>
      </xsd:simpleType>
    </xsd:element>
    <xsd:element name="IMSRegulatorySource" ma:index="36" ma:displayName="Regulatory source" ma:default="Non applicable" ma:description="Regulatory source" ma:internalName="IMSRegulatorySource">
      <xsd:simpleType>
        <xsd:restriction base="dms:Choice">
          <xsd:enumeration value="Non applicable"/>
          <xsd:enumeration value="Implementing rule"/>
          <xsd:enumeration value="Acceptable means of compliance"/>
          <xsd:enumeration value="Guidance material"/>
        </xsd:restriction>
      </xsd:simpleType>
    </xsd:element>
    <xsd:element name="IMSSensitivityMarking" ma:index="37" ma:displayName="Sensitivity marking" ma:default="Non applicable" ma:description="Indicates sensitivity level" ma:internalName="IMSSensitivityMarking">
      <xsd:simpleType>
        <xsd:restriction base="dms:Choice">
          <xsd:enumeration value="Non applicable"/>
          <xsd:enumeration value="Public"/>
          <xsd:enumeration value="Internal"/>
          <xsd:enumeration value="Limited distribution"/>
          <xsd:enumeration value="HR matter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0281A-CD3A-4F0C-9B7D-A2009929208B" elementFormDefault="qualified">
    <xsd:import namespace="http://schemas.microsoft.com/office/2006/documentManagement/types"/>
    <xsd:import namespace="http://schemas.microsoft.com/office/infopath/2007/PartnerControls"/>
    <xsd:element name="IMF_RC_RefDocumentGuid" ma:index="38" nillable="true" ma:displayName="RefGuid" ma:description="" ma:hidden="true" ma:internalName="IMF_RC_RefDocumentGuid">
      <xsd:simpleType>
        <xsd:restriction base="dms:Text"/>
      </xsd:simpleType>
    </xsd:element>
    <xsd:element name="IMF_RC_RefDocumentId" ma:index="39" nillable="true" ma:displayName="RefId" ma:description="" ma:hidden="true" ma:internalName="IMF_RC_RefDocumentId">
      <xsd:simpleType>
        <xsd:restriction base="dms:Text"/>
      </xsd:simpleType>
    </xsd:element>
    <xsd:element name="IMF_RC_RefDocumentVersion" ma:index="40" nillable="true" ma:displayName="RefVer" ma:description="" ma:hidden="true" ma:internalName="IMF_RC_RefDocumentVersion">
      <xsd:simpleType>
        <xsd:restriction base="dms:Text"/>
      </xsd:simpleType>
    </xsd:element>
    <xsd:element name="IMF_RC_RefDocumentLib" ma:index="41" nillable="true" ma:displayName="RefLib" ma:description="" ma:hidden="true" ma:internalName="IMF_RC_RefDocumentLib">
      <xsd:simpleType>
        <xsd:restriction base="dms:Text"/>
      </xsd:simpleType>
    </xsd:element>
    <xsd:element name="IMF_RC_RefDocumentSet" ma:index="42" nillable="true" ma:displayName="RefDs" ma:description="" ma:hidden="true" ma:internalName="IMF_RC_RefDocumentSet">
      <xsd:simpleType>
        <xsd:restriction base="dms:Text"/>
      </xsd:simpleType>
    </xsd:element>
    <xsd:element name="IMF_RC_RefDocumentInfo" ma:index="43" nillable="true" ma:displayName="RefInfo" ma:description="" ma:hidden="true" ma:internalName="IMF_RC_RefDocumentInfo" ma:readOnly="fals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F_C0_PublicationStatus xmlns="391a2f22-9f1b-4edd-a10b-257ace2d067d">EASA internal</IMF_C0_PublicationStatus>
    <IMF_C0_Language xmlns="391a2f22-9f1b-4edd-a10b-257ace2d067d">English</IMF_C0_Language>
    <IMSArisId xmlns="13a41462-d3c5-4676-81cf-1cb4ae80045f">4470c964-0365-11e4-567a-005056b733fb</IMSArisId>
    <IMSSensitivityMarking xmlns="13a41462-d3c5-4676-81cf-1cb4ae80045f">Non applicable</IMSSensitivityMarking>
    <IMSApprovalStatus xmlns="13a41462-d3c5-4676-81cf-1cb4ae80045f">Approved</IMSApprovalStatus>
    <IMF_RC_RefDocumentId xmlns="6E10281A-CD3A-4F0C-9B7D-A2009929208B">EASAIMS-6-96</IMF_RC_RefDocumentId>
    <IMF_C0_Owner xmlns="391a2f22-9f1b-4edd-a10b-257ace2d067d">
      <UserInfo>
        <DisplayName/>
        <AccountId xsi:nil="true"/>
        <AccountType/>
      </UserInfo>
    </IMF_C0_Owner>
    <IMF_C0_OriginatedTimestamp xmlns="391a2f22-9f1b-4edd-a10b-257ace2d067d">2015-05-08T08:13:00+00:00</IMF_C0_OriginatedTimestamp>
    <IMSProcessTaxonomyTaxHTField0 xmlns="13a41462-d3c5-4676-81cf-1cb4ae80045f">
      <Terms xmlns="http://schemas.microsoft.com/office/infopath/2007/PartnerControls">
        <TermInfo xmlns="http://schemas.microsoft.com/office/infopath/2007/PartnerControls">
          <TermName xmlns="http://schemas.microsoft.com/office/infopath/2007/PartnerControls">Quality management</TermName>
          <TermId xmlns="http://schemas.microsoft.com/office/infopath/2007/PartnerControls">9ff12143-6276-491a-8ae1-73154fee2c42</TermId>
        </TermInfo>
      </Terms>
    </IMSProcessTaxonomyTaxHTField0>
    <IMSAcronymTaxHTField0 xmlns="13a41462-d3c5-4676-81cf-1cb4ae80045f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GEN</TermName>
          <TermId xmlns="http://schemas.microsoft.com/office/infopath/2007/PartnerControls">f714bfdc-8072-4548-9471-f17a1c62a484</TermId>
        </TermInfo>
      </Terms>
    </IMSAcronymTaxHTField0>
    <IMF_RC_RefDocumentVersion xmlns="6E10281A-CD3A-4F0C-9B7D-A2009929208B">2.0</IMF_RC_RefDocumentVersion>
    <IMF_C0_Archived xmlns="391a2f22-9f1b-4edd-a10b-257ace2d067d">false</IMF_C0_Archived>
    <IMF_C0_SourceTaxHTField0 xmlns="720140C3-6DF4-409B-A1F7-429D32417D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EASA</TermName>
          <TermId xmlns="http://schemas.microsoft.com/office/infopath/2007/PartnerControls">f2fd8376-381c-4ede-a9cd-0a84d06f4d45</TermId>
        </TermInfo>
      </Terms>
    </IMF_C0_SourceTaxHTField0>
    <IMF_RC_RefDocumentGuid xmlns="6E10281A-CD3A-4F0C-9B7D-A2009929208B">6adcb4a7-3389-4315-a388-03cbca2b4587</IMF_RC_RefDocumentGuid>
    <IMF_C0_Contributor xmlns="391a2f22-9f1b-4edd-a10b-257ace2d067d">
      <UserInfo>
        <DisplayName/>
        <AccountId xsi:nil="true"/>
        <AccountType/>
      </UserInfo>
    </IMF_C0_Contributor>
    <TaxCatchAll xmlns="391a2f22-9f1b-4edd-a10b-257ace2d067d">
      <Value>14</Value>
      <Value>18</Value>
      <Value>44</Value>
      <Value>109</Value>
      <Value>1</Value>
    </TaxCatchAll>
    <IMSFormType xmlns="13a41462-d3c5-4676-81cf-1cb4ae80045f">Quality template</IMSFormType>
    <IMF_C0_Distribution xmlns="391a2f22-9f1b-4edd-a10b-257ace2d067d">EASA</IMF_C0_Distribution>
    <IMF_RC_RefDocumentLib xmlns="6E10281A-CD3A-4F0C-9B7D-A2009929208B">IMS Qdocs publication</IMF_RC_RefDocumentLib>
    <IMSApprovalDate xmlns="13a41462-d3c5-4676-81cf-1cb4ae80045f">2014-07-03T22:00:00+00:00</IMSApprovalDate>
    <IMF_RC_RefDocumentSet xmlns="6E10281A-CD3A-4F0C-9B7D-A2009929208B" xsi:nil="true"/>
    <IMF_C0_Description xmlns="391a2f22-9f1b-4edd-a10b-257ace2d067d">TE.GEN.00409 EASA Powerpoint.pptx</IMF_C0_Description>
    <IMF_C0_TaxonomyTaxHTField0 xmlns="720140C3-6DF4-409B-A1F7-429D32417D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Quality management</TermName>
          <TermId xmlns="http://schemas.microsoft.com/office/infopath/2007/PartnerControls">98155c21-be43-4aae-96d5-e4bc945720de</TermId>
        </TermInfo>
      </Terms>
    </IMF_C0_TaxonomyTaxHTField0>
    <IMSRegulatorySource xmlns="13a41462-d3c5-4676-81cf-1cb4ae80045f">Non applicable</IMSRegulatorySource>
    <TaxKeywordTaxHTField xmlns="391a2f22-9f1b-4edd-a10b-257ace2d067d">
      <Terms xmlns="http://schemas.microsoft.com/office/infopath/2007/PartnerControls">
        <TermInfo xmlns="http://schemas.microsoft.com/office/infopath/2007/PartnerControls">
          <TermName xmlns="http://schemas.microsoft.com/office/infopath/2007/PartnerControls">001</TermName>
          <TermId xmlns="http://schemas.microsoft.com/office/infopath/2007/PartnerControls">9fd50748-3a12-4e41-b371-6687792ead58</TermId>
        </TermInfo>
      </Terms>
    </TaxKeywordTaxHTField>
    <_dlc_DocId xmlns="391a2f22-9f1b-4edd-a10b-257ace2d067d">EASAIMS-6-96</_dlc_DocId>
    <_dlc_DocIdUrl xmlns="391a2f22-9f1b-4edd-a10b-257ace2d067d">
      <Url>https://imf.easa.europa.eu/case/IMS/_layouts/DocIdRedir.aspx?ID=EASAIMS-6-96</Url>
      <Description>EASAIMS-6-96</Description>
    </_dlc_DocIdUrl>
    <IMF_RC_RefDocumentInfo xmlns="6E10281A-CD3A-4F0C-9B7D-A2009929208B">{"Web":{"Path":"/","Title":"Integrated Management System","Description":""}}</IMF_RC_RefDocumentInfo>
  </documentManagement>
</p:properties>
</file>

<file path=customXml/itemProps1.xml><?xml version="1.0" encoding="utf-8"?>
<ds:datastoreItem xmlns:ds="http://schemas.openxmlformats.org/officeDocument/2006/customXml" ds:itemID="{B9B5F4F6-1F7F-4615-8F29-11FF8457FF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995887-216D-48F3-B291-98645CC6186F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02BD5033-E5E9-48A4-8F9A-DC6176169AB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4AA8EDE-93CB-4A0B-A79A-2B0A2DC5E2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1a2f22-9f1b-4edd-a10b-257ace2d067d"/>
    <ds:schemaRef ds:uri="720140C3-6DF4-409B-A1F7-429D32417DCA"/>
    <ds:schemaRef ds:uri="13a41462-d3c5-4676-81cf-1cb4ae80045f"/>
    <ds:schemaRef ds:uri="6E10281A-CD3A-4F0C-9B7D-A200992920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EA04FC90-FA1E-4215-A8D7-E1D8E363284E}">
  <ds:schemaRefs>
    <ds:schemaRef ds:uri="http://schemas.openxmlformats.org/package/2006/metadata/core-properties"/>
    <ds:schemaRef ds:uri="13a41462-d3c5-4676-81cf-1cb4ae80045f"/>
    <ds:schemaRef ds:uri="http://purl.org/dc/terms/"/>
    <ds:schemaRef ds:uri="6E10281A-CD3A-4F0C-9B7D-A2009929208B"/>
    <ds:schemaRef ds:uri="http://purl.org/dc/dcmitype/"/>
    <ds:schemaRef ds:uri="391a2f22-9f1b-4edd-a10b-257ace2d067d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720140C3-6DF4-409B-A1F7-429D32417DCA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980</Words>
  <Application>Microsoft Office PowerPoint</Application>
  <PresentationFormat>On-screen Show (4:3)</PresentationFormat>
  <Paragraphs>144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Verdana</vt:lpstr>
      <vt:lpstr>Wingdings</vt:lpstr>
      <vt:lpstr>Default Design</vt:lpstr>
      <vt:lpstr>EASA Wildlife Strike Prevention Update</vt:lpstr>
      <vt:lpstr>Agenda</vt:lpstr>
      <vt:lpstr>EASA – Organisation Structure</vt:lpstr>
      <vt:lpstr>FS – Organisation Structure</vt:lpstr>
      <vt:lpstr>EASA Regulations</vt:lpstr>
      <vt:lpstr>Data scope</vt:lpstr>
      <vt:lpstr>Bird Strikes Data from the ECR</vt:lpstr>
      <vt:lpstr> Correlation between reporting of bird strikes and bird control</vt:lpstr>
      <vt:lpstr>Data scope</vt:lpstr>
      <vt:lpstr>Occurrence Reporting in the ECR</vt:lpstr>
      <vt:lpstr>Correlation between the overall reporting and bird related reporting</vt:lpstr>
      <vt:lpstr>Preliminary Conclusions</vt:lpstr>
      <vt:lpstr>ECR Birdstrike data – Birdstrikes per year</vt:lpstr>
      <vt:lpstr>ECR Birdstrike data – Birdstrikes per month</vt:lpstr>
      <vt:lpstr>ECR Birdstrike data – Birdstrikes per flight phase</vt:lpstr>
      <vt:lpstr>ECR Birdstrike data – Birdstrikes per light conditions</vt:lpstr>
      <vt:lpstr>ECR Birdstrike data – Birdstrikes per part of aircraft struck</vt:lpstr>
      <vt:lpstr>ECR Birdstrike data – Effects on flights</vt:lpstr>
      <vt:lpstr>Current activities</vt:lpstr>
      <vt:lpstr>Future Plans</vt:lpstr>
      <vt:lpstr>Thank you very much for your attention</vt:lpstr>
    </vt:vector>
  </TitlesOfParts>
  <Company>EASA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 - Powerpoint presentation</dc:title>
  <dc:creator>coxjani</dc:creator>
  <cp:keywords>001</cp:keywords>
  <cp:lastModifiedBy>STEFANIOROS Vasileios</cp:lastModifiedBy>
  <cp:revision>80</cp:revision>
  <dcterms:created xsi:type="dcterms:W3CDTF">2010-09-14T11:53:54Z</dcterms:created>
  <dcterms:modified xsi:type="dcterms:W3CDTF">2018-11-16T13:17:29Z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0x010100A14FE9BE6CE84F1BB23C774EC08C4AEA2D010039FCBC2891070F46ABE301F7C89982DF</vt:lpwstr>
  </property>
  <property fmtid="{D5CDD505-2E9C-101B-9397-08002B2CF9AE}" pid="3" name="_dlc_DocIdItemGuid">
    <vt:lpwstr>6adcb4a7-3389-4315-a388-03cbca2b4587</vt:lpwstr>
  </property>
  <property fmtid="{D5CDD505-2E9C-101B-9397-08002B2CF9AE}" pid="4" name="IMF_C0_Taxonomy">
    <vt:lpwstr>18;#Quality management|98155c21-be43-4aae-96d5-e4bc945720de</vt:lpwstr>
  </property>
  <property fmtid="{D5CDD505-2E9C-101B-9397-08002B2CF9AE}" pid="5" name="TaxKeyword">
    <vt:lpwstr>44;#001|9fd50748-3a12-4e41-b371-6687792ead58</vt:lpwstr>
  </property>
  <property fmtid="{D5CDD505-2E9C-101B-9397-08002B2CF9AE}" pid="6" name="IMSAcronym">
    <vt:lpwstr>109;#GEN|f714bfdc-8072-4548-9471-f17a1c62a484</vt:lpwstr>
  </property>
  <property fmtid="{D5CDD505-2E9C-101B-9397-08002B2CF9AE}" pid="7" name="IMF_C0_Source">
    <vt:lpwstr>1;#EASA|f2fd8376-381c-4ede-a9cd-0a84d06f4d45</vt:lpwstr>
  </property>
  <property fmtid="{D5CDD505-2E9C-101B-9397-08002B2CF9AE}" pid="8" name="IMSProcessTaxonomy">
    <vt:lpwstr>14;#Quality management|9ff12143-6276-491a-8ae1-73154fee2c42</vt:lpwstr>
  </property>
  <property fmtid="{D5CDD505-2E9C-101B-9397-08002B2CF9AE}" pid="9" name="Order">
    <vt:r8>9600</vt:r8>
  </property>
</Properties>
</file>