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handoutMasterIdLst>
    <p:handoutMasterId r:id="rId24"/>
  </p:handoutMasterIdLst>
  <p:sldIdLst>
    <p:sldId id="615" r:id="rId2"/>
    <p:sldId id="732" r:id="rId3"/>
    <p:sldId id="733" r:id="rId4"/>
    <p:sldId id="734" r:id="rId5"/>
    <p:sldId id="735" r:id="rId6"/>
    <p:sldId id="736" r:id="rId7"/>
    <p:sldId id="737" r:id="rId8"/>
    <p:sldId id="738" r:id="rId9"/>
    <p:sldId id="739" r:id="rId10"/>
    <p:sldId id="740" r:id="rId11"/>
    <p:sldId id="741" r:id="rId12"/>
    <p:sldId id="742" r:id="rId13"/>
    <p:sldId id="743" r:id="rId14"/>
    <p:sldId id="744" r:id="rId15"/>
    <p:sldId id="745" r:id="rId16"/>
    <p:sldId id="746" r:id="rId17"/>
    <p:sldId id="747" r:id="rId18"/>
    <p:sldId id="748" r:id="rId19"/>
    <p:sldId id="749" r:id="rId20"/>
    <p:sldId id="750" r:id="rId21"/>
    <p:sldId id="531" r:id="rId22"/>
  </p:sldIdLst>
  <p:sldSz cx="9144000" cy="5143500" type="screen16x9"/>
  <p:notesSz cx="7010400" cy="9296400"/>
  <p:defaultTextStyle>
    <a:defPPr>
      <a:defRPr lang="en-US"/>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F37021"/>
    <a:srgbClr val="FAA61A"/>
    <a:srgbClr val="5A6870"/>
    <a:srgbClr val="FFFFFF"/>
    <a:srgbClr val="8B99A1"/>
    <a:srgbClr val="A1CFEF"/>
    <a:srgbClr val="CED8DE"/>
    <a:srgbClr val="279DD9"/>
    <a:srgbClr val="CC8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79124" autoAdjust="0"/>
  </p:normalViewPr>
  <p:slideViewPr>
    <p:cSldViewPr>
      <p:cViewPr varScale="1">
        <p:scale>
          <a:sx n="121" d="100"/>
          <a:sy n="121" d="100"/>
        </p:scale>
        <p:origin x="-432" y="-77"/>
      </p:cViewPr>
      <p:guideLst>
        <p:guide orient="horz" pos="1620"/>
        <p:guide pos="2880"/>
      </p:guideLst>
    </p:cSldViewPr>
  </p:slideViewPr>
  <p:notesTextViewPr>
    <p:cViewPr>
      <p:scale>
        <a:sx n="125" d="100"/>
        <a:sy n="125" d="100"/>
      </p:scale>
      <p:origin x="0" y="0"/>
    </p:cViewPr>
  </p:notesTextViewPr>
  <p:sorterViewPr>
    <p:cViewPr varScale="1">
      <p:scale>
        <a:sx n="1" d="1"/>
        <a:sy n="1" d="1"/>
      </p:scale>
      <p:origin x="0" y="821"/>
    </p:cViewPr>
  </p:sorterViewPr>
  <p:notesViewPr>
    <p:cSldViewPr>
      <p:cViewPr>
        <p:scale>
          <a:sx n="100" d="100"/>
          <a:sy n="100" d="100"/>
        </p:scale>
        <p:origin x="-3420" y="25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D14F259-5ADE-4380-9CBF-F10D6912D6A5}" type="datetimeFigureOut">
              <a:rPr lang="en-GB" smtClean="0"/>
              <a:t>16/11/2018</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3D4445-A82F-4AD1-8D02-3359FFC8B3C6}" type="slidenum">
              <a:rPr lang="en-GB" smtClean="0"/>
              <a:t>‹#›</a:t>
            </a:fld>
            <a:endParaRPr lang="en-GB"/>
          </a:p>
        </p:txBody>
      </p:sp>
    </p:spTree>
    <p:extLst>
      <p:ext uri="{BB962C8B-B14F-4D97-AF65-F5344CB8AC3E}">
        <p14:creationId xmlns:p14="http://schemas.microsoft.com/office/powerpoint/2010/main" val="264119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5474D2-FE40-4D29-86D0-06FBE6DEDED0}" type="datetimeFigureOut">
              <a:rPr lang="en-US" smtClean="0"/>
              <a:t>11/16/2018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6CB25D-C394-4E29-A7A4-F58CD500C0A2}" type="slidenum">
              <a:rPr lang="en-US" smtClean="0"/>
              <a:t>‹#›</a:t>
            </a:fld>
            <a:endParaRPr lang="en-US"/>
          </a:p>
        </p:txBody>
      </p:sp>
    </p:spTree>
    <p:extLst>
      <p:ext uri="{BB962C8B-B14F-4D97-AF65-F5344CB8AC3E}">
        <p14:creationId xmlns:p14="http://schemas.microsoft.com/office/powerpoint/2010/main" val="1377571563"/>
      </p:ext>
    </p:extLst>
  </p:cSld>
  <p:clrMap bg1="lt1" tx1="dk1" bg2="lt2" tx2="dk2" accent1="accent1" accent2="accent2" accent3="accent3" accent4="accent4" accent5="accent5" accent6="accent6" hlink="hlink" folHlink="folHlink"/>
  <p:notesStyle>
    <a:lvl1pPr marL="0" algn="l" defTabSz="913883" rtl="0" eaLnBrk="1" latinLnBrk="0" hangingPunct="1">
      <a:defRPr sz="1200" kern="1200">
        <a:solidFill>
          <a:schemeClr val="tx1"/>
        </a:solidFill>
        <a:latin typeface="+mn-lt"/>
        <a:ea typeface="+mn-ea"/>
        <a:cs typeface="+mn-cs"/>
      </a:defRPr>
    </a:lvl1pPr>
    <a:lvl2pPr marL="456926" algn="l" defTabSz="913883" rtl="0" eaLnBrk="1" latinLnBrk="0" hangingPunct="1">
      <a:defRPr sz="1200" kern="1200">
        <a:solidFill>
          <a:schemeClr val="tx1"/>
        </a:solidFill>
        <a:latin typeface="+mn-lt"/>
        <a:ea typeface="+mn-ea"/>
        <a:cs typeface="+mn-cs"/>
      </a:defRPr>
    </a:lvl2pPr>
    <a:lvl3pPr marL="913883" algn="l" defTabSz="913883" rtl="0" eaLnBrk="1" latinLnBrk="0" hangingPunct="1">
      <a:defRPr sz="1200" kern="1200">
        <a:solidFill>
          <a:schemeClr val="tx1"/>
        </a:solidFill>
        <a:latin typeface="+mn-lt"/>
        <a:ea typeface="+mn-ea"/>
        <a:cs typeface="+mn-cs"/>
      </a:defRPr>
    </a:lvl3pPr>
    <a:lvl4pPr marL="1370818" algn="l" defTabSz="913883" rtl="0" eaLnBrk="1" latinLnBrk="0" hangingPunct="1">
      <a:defRPr sz="1200" kern="1200">
        <a:solidFill>
          <a:schemeClr val="tx1"/>
        </a:solidFill>
        <a:latin typeface="+mn-lt"/>
        <a:ea typeface="+mn-ea"/>
        <a:cs typeface="+mn-cs"/>
      </a:defRPr>
    </a:lvl4pPr>
    <a:lvl5pPr marL="1827764" algn="l" defTabSz="913883" rtl="0" eaLnBrk="1" latinLnBrk="0" hangingPunct="1">
      <a:defRPr sz="1200" kern="1200">
        <a:solidFill>
          <a:schemeClr val="tx1"/>
        </a:solidFill>
        <a:latin typeface="+mn-lt"/>
        <a:ea typeface="+mn-ea"/>
        <a:cs typeface="+mn-cs"/>
      </a:defRPr>
    </a:lvl5pPr>
    <a:lvl6pPr marL="2284689" algn="l" defTabSz="913883" rtl="0" eaLnBrk="1" latinLnBrk="0" hangingPunct="1">
      <a:defRPr sz="1200" kern="1200">
        <a:solidFill>
          <a:schemeClr val="tx1"/>
        </a:solidFill>
        <a:latin typeface="+mn-lt"/>
        <a:ea typeface="+mn-ea"/>
        <a:cs typeface="+mn-cs"/>
      </a:defRPr>
    </a:lvl6pPr>
    <a:lvl7pPr marL="2741615" algn="l" defTabSz="913883" rtl="0" eaLnBrk="1" latinLnBrk="0" hangingPunct="1">
      <a:defRPr sz="1200" kern="1200">
        <a:solidFill>
          <a:schemeClr val="tx1"/>
        </a:solidFill>
        <a:latin typeface="+mn-lt"/>
        <a:ea typeface="+mn-ea"/>
        <a:cs typeface="+mn-cs"/>
      </a:defRPr>
    </a:lvl7pPr>
    <a:lvl8pPr marL="3198560" algn="l" defTabSz="913883" rtl="0" eaLnBrk="1" latinLnBrk="0" hangingPunct="1">
      <a:defRPr sz="1200" kern="1200">
        <a:solidFill>
          <a:schemeClr val="tx1"/>
        </a:solidFill>
        <a:latin typeface="+mn-lt"/>
        <a:ea typeface="+mn-ea"/>
        <a:cs typeface="+mn-cs"/>
      </a:defRPr>
    </a:lvl8pPr>
    <a:lvl9pPr marL="3655496" algn="l" defTabSz="9138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86CB25D-C394-4E29-A7A4-F58CD500C0A2}" type="slidenum">
              <a:rPr lang="en-US" smtClean="0"/>
              <a:t>1</a:t>
            </a:fld>
            <a:endParaRPr lang="en-US"/>
          </a:p>
        </p:txBody>
      </p:sp>
    </p:spTree>
    <p:extLst>
      <p:ext uri="{BB962C8B-B14F-4D97-AF65-F5344CB8AC3E}">
        <p14:creationId xmlns:p14="http://schemas.microsoft.com/office/powerpoint/2010/main" val="3487799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9.4.3 Then take action to decrease</a:t>
            </a:r>
            <a:r>
              <a:rPr lang="en-US" baseline="0" dirty="0" smtClean="0"/>
              <a:t> the risk. </a:t>
            </a:r>
            <a:endParaRPr lang="en-CA" dirty="0" smtClean="0"/>
          </a:p>
          <a:p>
            <a:pPr defTabSz="931774">
              <a:defRPr/>
            </a:pPr>
            <a:r>
              <a:rPr lang="en-US" dirty="0" smtClean="0"/>
              <a:t>9.4.4 Specifically</a:t>
            </a:r>
            <a:r>
              <a:rPr lang="en-US" baseline="0" dirty="0" smtClean="0"/>
              <a:t> action shall be taken to eliminate the wildlife attractants. </a:t>
            </a:r>
            <a:endParaRPr lang="en-CA" dirty="0" smtClean="0"/>
          </a:p>
          <a:p>
            <a:pPr defTabSz="931774">
              <a:defRPr/>
            </a:pPr>
            <a:r>
              <a:rPr lang="en-US" dirty="0" smtClean="0"/>
              <a:t>9.4.5 Finally at the State level,</a:t>
            </a:r>
            <a:r>
              <a:rPr lang="en-US" baseline="0" dirty="0" smtClean="0"/>
              <a:t> </a:t>
            </a:r>
            <a:r>
              <a:rPr lang="en-US" dirty="0" smtClean="0"/>
              <a:t>strengthening</a:t>
            </a:r>
            <a:r>
              <a:rPr lang="en-US" baseline="0" dirty="0" smtClean="0"/>
              <a:t> the</a:t>
            </a:r>
            <a:r>
              <a:rPr lang="en-US" dirty="0" smtClean="0"/>
              <a:t> requirement on land developments in relation to safety concerns.</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15</a:t>
            </a:fld>
            <a:endParaRPr lang="en-CA"/>
          </a:p>
        </p:txBody>
      </p:sp>
    </p:spTree>
    <p:extLst>
      <p:ext uri="{BB962C8B-B14F-4D97-AF65-F5344CB8AC3E}">
        <p14:creationId xmlns:p14="http://schemas.microsoft.com/office/powerpoint/2010/main" val="126277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PANS-Aerodromes (Doc 9981)</a:t>
            </a:r>
          </a:p>
          <a:p>
            <a:pPr lvl="1"/>
            <a:r>
              <a:rPr lang="en-CA" dirty="0" smtClean="0"/>
              <a:t>Eight new chapters including a</a:t>
            </a:r>
            <a:r>
              <a:rPr lang="en-US" dirty="0" smtClean="0"/>
              <a:t> dedicated chapter on Wildlife hazard management</a:t>
            </a:r>
          </a:p>
          <a:p>
            <a:pPr lvl="1"/>
            <a:r>
              <a:rPr lang="en-US" dirty="0" smtClean="0"/>
              <a:t>Included in Part II of the PANS-Aerodromes which contains day-to-day operational matters</a:t>
            </a:r>
          </a:p>
          <a:p>
            <a:r>
              <a:rPr lang="en-US" dirty="0" smtClean="0"/>
              <a:t>Consultation period for States completed (State letter A</a:t>
            </a:r>
            <a:r>
              <a:rPr lang="en-CA" dirty="0" smtClean="0"/>
              <a:t>N 4/27-18/25 dated 16 July 2018)</a:t>
            </a:r>
          </a:p>
          <a:p>
            <a:r>
              <a:rPr lang="en-US" dirty="0" smtClean="0"/>
              <a:t>The proposed amendments to the PANS-Aerodromes with consequential amendments to Annex 14, Volume I and Annex 11, are envisaged for applicability on 5 November 2020</a:t>
            </a:r>
            <a:endParaRPr lang="en-CA" dirty="0" smtClean="0"/>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16</a:t>
            </a:fld>
            <a:endParaRPr lang="en-CA"/>
          </a:p>
        </p:txBody>
      </p:sp>
    </p:spTree>
    <p:extLst>
      <p:ext uri="{BB962C8B-B14F-4D97-AF65-F5344CB8AC3E}">
        <p14:creationId xmlns:p14="http://schemas.microsoft.com/office/powerpoint/2010/main" val="357929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PANS-Aerodromes (Doc 9981) objectives: </a:t>
            </a:r>
          </a:p>
          <a:p>
            <a:pPr lvl="1"/>
            <a:r>
              <a:rPr lang="en-US" sz="1800" dirty="0"/>
              <a:t>To have a wildlife safety risk assessment being conducted, covering the aerodrome and its vicinity;</a:t>
            </a:r>
          </a:p>
          <a:p>
            <a:pPr lvl="1"/>
            <a:r>
              <a:rPr lang="en-US" sz="1800" dirty="0"/>
              <a:t>To establish a Wildlife Hazard Management </a:t>
            </a:r>
            <a:r>
              <a:rPr lang="en-US" sz="1800" dirty="0" err="1"/>
              <a:t>Programme</a:t>
            </a:r>
            <a:r>
              <a:rPr lang="en-US" sz="1800" dirty="0"/>
              <a:t> (WHMP) tailored to the local environment and be commensurate with the wildlife safety risk assessment;</a:t>
            </a:r>
          </a:p>
          <a:p>
            <a:pPr lvl="1"/>
            <a:r>
              <a:rPr lang="en-US" sz="1800" dirty="0"/>
              <a:t>To include within the WHMP, procedures and measures for reducing the wildlife risk at the aerodrome to an acceptable level.</a:t>
            </a:r>
          </a:p>
          <a:p>
            <a:pPr lvl="1"/>
            <a:r>
              <a:rPr lang="en-US" sz="1800" dirty="0"/>
              <a:t>To integrate wildlife hazard reduction measures and procedures into the aerodrome operator’s safety management system (SMS).</a:t>
            </a:r>
          </a:p>
          <a:p>
            <a:r>
              <a:rPr lang="en-US" sz="2000" dirty="0"/>
              <a:t>Provisions on the establishment of a WHMP at aerodromes, including: expelling and deterring wildlife, reporting and recording wildlife incidents, habitat and land use management, and personnel training</a:t>
            </a:r>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17</a:t>
            </a:fld>
            <a:endParaRPr lang="en-CA"/>
          </a:p>
        </p:txBody>
      </p:sp>
    </p:spTree>
    <p:extLst>
      <p:ext uri="{BB962C8B-B14F-4D97-AF65-F5344CB8AC3E}">
        <p14:creationId xmlns:p14="http://schemas.microsoft.com/office/powerpoint/2010/main" val="66177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proposed replacement of the current title Airport Services Manual, Part 3 — Wildlife Control and</a:t>
            </a:r>
          </a:p>
          <a:p>
            <a:r>
              <a:rPr lang="en-US" dirty="0" smtClean="0"/>
              <a:t>Reduction (Doc 9137), which is seen limitative, by “Wildlife Hazard Management”;</a:t>
            </a:r>
          </a:p>
          <a:p>
            <a:r>
              <a:rPr lang="en-US" dirty="0" smtClean="0"/>
              <a:t>• a reorganization of the table of contents and of some of the contents themselves in order to reflect</a:t>
            </a:r>
          </a:p>
          <a:p>
            <a:r>
              <a:rPr lang="en-US" dirty="0" smtClean="0"/>
              <a:t>the evolution and current practices pertaining to wildlife hazards management;</a:t>
            </a:r>
          </a:p>
          <a:p>
            <a:r>
              <a:rPr lang="en-US" dirty="0" smtClean="0"/>
              <a:t>• a new chapter on training, which will complement the training-related provisions in the next edition</a:t>
            </a:r>
          </a:p>
          <a:p>
            <a:r>
              <a:rPr lang="en-US" dirty="0" smtClean="0"/>
              <a:t>of the PANS-Aerodromes (Doc 9981).</a:t>
            </a:r>
          </a:p>
          <a:p>
            <a:endParaRPr lang="en-US" dirty="0" smtClean="0"/>
          </a:p>
          <a:p>
            <a:r>
              <a:rPr lang="en-US" dirty="0" smtClean="0"/>
              <a:t>Will include</a:t>
            </a:r>
            <a:r>
              <a:rPr lang="en-US" baseline="0" dirty="0" smtClean="0"/>
              <a:t>:</a:t>
            </a:r>
          </a:p>
          <a:p>
            <a:r>
              <a:rPr lang="en-US" dirty="0" smtClean="0"/>
              <a:t>Comprehensive guidance on the fundamental elements of a Wildlife Hazard Management </a:t>
            </a:r>
            <a:r>
              <a:rPr lang="en-US" dirty="0" err="1" smtClean="0"/>
              <a:t>Programme</a:t>
            </a:r>
            <a:r>
              <a:rPr lang="en-US" dirty="0" smtClean="0"/>
              <a:t>;</a:t>
            </a:r>
          </a:p>
          <a:p>
            <a:r>
              <a:rPr lang="en-US" dirty="0" smtClean="0"/>
              <a:t>Identification of stakeholders at the aerodrome and external stakeholders in the community;</a:t>
            </a:r>
          </a:p>
          <a:p>
            <a:r>
              <a:rPr lang="en-US" dirty="0" smtClean="0"/>
              <a:t>Detailed guidance on safety risk assessment of wildlife strike, taking account of severity and probability;</a:t>
            </a:r>
          </a:p>
          <a:p>
            <a:r>
              <a:rPr lang="en-US" dirty="0" smtClean="0"/>
              <a:t>Process for land management </a:t>
            </a:r>
            <a:r>
              <a:rPr lang="en-CA" dirty="0" smtClean="0"/>
              <a:t>on aerodrome property and its vicinity;</a:t>
            </a:r>
          </a:p>
          <a:p>
            <a:r>
              <a:rPr lang="en-CA" dirty="0" smtClean="0"/>
              <a:t>Management of the hazardous wildlife and methods to </a:t>
            </a:r>
            <a:r>
              <a:rPr lang="en-US" dirty="0" smtClean="0"/>
              <a:t>methods to reduce the risk;</a:t>
            </a:r>
          </a:p>
          <a:p>
            <a:r>
              <a:rPr lang="en-US" dirty="0" smtClean="0"/>
              <a:t>Advancement in technology; and </a:t>
            </a:r>
          </a:p>
          <a:p>
            <a:r>
              <a:rPr lang="en-US" dirty="0" smtClean="0"/>
              <a:t>Operational communications procedures with airspace users.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18</a:t>
            </a:fld>
            <a:endParaRPr lang="en-CA"/>
          </a:p>
        </p:txBody>
      </p:sp>
    </p:spTree>
    <p:extLst>
      <p:ext uri="{BB962C8B-B14F-4D97-AF65-F5344CB8AC3E}">
        <p14:creationId xmlns:p14="http://schemas.microsoft.com/office/powerpoint/2010/main" val="138252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6CB25D-C394-4E29-A7A4-F58CD500C0A2}" type="slidenum">
              <a:rPr lang="en-US" smtClean="0"/>
              <a:t>21</a:t>
            </a:fld>
            <a:endParaRPr lang="en-US"/>
          </a:p>
        </p:txBody>
      </p:sp>
    </p:spTree>
    <p:extLst>
      <p:ext uri="{BB962C8B-B14F-4D97-AF65-F5344CB8AC3E}">
        <p14:creationId xmlns:p14="http://schemas.microsoft.com/office/powerpoint/2010/main" val="304867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Wildlife</a:t>
            </a:r>
            <a:r>
              <a:rPr lang="en-US" baseline="0" dirty="0" smtClean="0"/>
              <a:t> hazard management is one of ICAO’s safety initiatives as reflected in the recent ICAO safety report, which is available at the ICAO website.</a:t>
            </a:r>
          </a:p>
          <a:p>
            <a:pPr marL="171450" indent="-171450">
              <a:buFont typeface="Arial" panose="020B0604020202020204" pitchFamily="34" charset="0"/>
              <a:buChar char="•"/>
            </a:pPr>
            <a:r>
              <a:rPr lang="en-US" baseline="0" dirty="0" smtClean="0"/>
              <a:t>It is a safety threat; it can cause accidents and serious incidents; and it can cost aviation industry billions of dollars due to damage to aircraft, flight delays and other operational impacts.</a:t>
            </a:r>
          </a:p>
          <a:p>
            <a:pPr marL="171450" indent="-171450">
              <a:buFont typeface="Arial" panose="020B0604020202020204" pitchFamily="34" charset="0"/>
              <a:buChar char="•"/>
            </a:pPr>
            <a:r>
              <a:rPr lang="en-US" baseline="0" dirty="0" smtClean="0"/>
              <a:t>ICAO has been undertaking various initiatives to tackle the challenge, including setting up international standards, providing guidance material and holding seminars/workshop and symposia…</a:t>
            </a:r>
            <a:endParaRPr lang="en-CA" dirty="0"/>
          </a:p>
        </p:txBody>
      </p:sp>
      <p:sp>
        <p:nvSpPr>
          <p:cNvPr id="4" name="Slide Number Placeholder 3"/>
          <p:cNvSpPr>
            <a:spLocks noGrp="1"/>
          </p:cNvSpPr>
          <p:nvPr>
            <p:ph type="sldNum" sz="quarter" idx="10"/>
          </p:nvPr>
        </p:nvSpPr>
        <p:spPr/>
        <p:txBody>
          <a:bodyPr/>
          <a:lstStyle/>
          <a:p>
            <a:fld id="{D86CB25D-C394-4E29-A7A4-F58CD500C0A2}" type="slidenum">
              <a:rPr lang="en-US" smtClean="0"/>
              <a:t>3</a:t>
            </a:fld>
            <a:endParaRPr lang="en-US"/>
          </a:p>
        </p:txBody>
      </p:sp>
    </p:spTree>
    <p:extLst>
      <p:ext uri="{BB962C8B-B14F-4D97-AF65-F5344CB8AC3E}">
        <p14:creationId xmlns:p14="http://schemas.microsoft.com/office/powerpoint/2010/main" val="20891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Joint symposium</a:t>
            </a:r>
            <a:r>
              <a:rPr lang="en-US" baseline="0" dirty="0" smtClean="0"/>
              <a:t> with ACI in May 2017.</a:t>
            </a:r>
          </a:p>
          <a:p>
            <a:pPr marL="171450" indent="-171450">
              <a:buFont typeface="Arial" panose="020B0604020202020204" pitchFamily="34" charset="0"/>
              <a:buChar char="•"/>
            </a:pPr>
            <a:r>
              <a:rPr lang="en-US" baseline="0" dirty="0" smtClean="0"/>
              <a:t>The objectives are…</a:t>
            </a:r>
            <a:endParaRPr lang="en-CA" dirty="0"/>
          </a:p>
        </p:txBody>
      </p:sp>
      <p:sp>
        <p:nvSpPr>
          <p:cNvPr id="4" name="Slide Number Placeholder 3"/>
          <p:cNvSpPr>
            <a:spLocks noGrp="1"/>
          </p:cNvSpPr>
          <p:nvPr>
            <p:ph type="sldNum" sz="quarter" idx="10"/>
          </p:nvPr>
        </p:nvSpPr>
        <p:spPr/>
        <p:txBody>
          <a:bodyPr/>
          <a:lstStyle/>
          <a:p>
            <a:fld id="{D86CB25D-C394-4E29-A7A4-F58CD500C0A2}" type="slidenum">
              <a:rPr lang="en-US" smtClean="0"/>
              <a:t>4</a:t>
            </a:fld>
            <a:endParaRPr lang="en-US"/>
          </a:p>
        </p:txBody>
      </p:sp>
    </p:spTree>
    <p:extLst>
      <p:ext uri="{BB962C8B-B14F-4D97-AF65-F5344CB8AC3E}">
        <p14:creationId xmlns:p14="http://schemas.microsoft.com/office/powerpoint/2010/main" val="91426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aseline="0" dirty="0" smtClean="0"/>
              <a:t>To bring international awareness, ICAO did a comprehensive analysis based on the data from the IBIS.</a:t>
            </a:r>
          </a:p>
          <a:p>
            <a:pPr marL="174708" indent="-174708" defTabSz="931774">
              <a:buFont typeface="Arial" panose="020B0604020202020204" pitchFamily="34" charset="0"/>
              <a:buChar char="•"/>
              <a:defRPr/>
            </a:pPr>
            <a:r>
              <a:rPr lang="en-US" baseline="0" dirty="0" smtClean="0"/>
              <a:t>Detailed analysis can be found on the ICAO website; here just mentions a few highlights…</a:t>
            </a:r>
          </a:p>
          <a:p>
            <a:pPr marL="174708" indent="-174708" defTabSz="931774">
              <a:buFont typeface="Arial" panose="020B0604020202020204" pitchFamily="34" charset="0"/>
              <a:buChar char="•"/>
              <a:defRPr/>
            </a:pPr>
            <a:r>
              <a:rPr lang="en-US" baseline="0" dirty="0" smtClean="0"/>
              <a:t>The </a:t>
            </a:r>
            <a:r>
              <a:rPr lang="en-US" baseline="0" dirty="0" smtClean="0"/>
              <a:t>next slide will show you the results of the analysis performed for the Symposium. It shows an analysis of wildlife strikes on a global basis. </a:t>
            </a:r>
          </a:p>
          <a:p>
            <a:pPr marL="174708" indent="-174708" defTabSz="931774">
              <a:buFont typeface="Arial" panose="020B0604020202020204" pitchFamily="34" charset="0"/>
              <a:buChar char="•"/>
              <a:defRPr/>
            </a:pPr>
            <a:r>
              <a:rPr lang="en-US" dirty="0"/>
              <a:t>This latest analysis is based on over 97,751 (97 751) wildlife strike reports we received for the years of 2008 to 2015, and it is issued through the ICAO Electronic Bulletin EB 2017/25, which is available on the ICAO website. </a:t>
            </a:r>
          </a:p>
          <a:p>
            <a:pPr marL="174708" indent="-174708" defTabSz="931774">
              <a:buFont typeface="Arial" panose="020B0604020202020204" pitchFamily="34" charset="0"/>
              <a:buChar char="•"/>
              <a:defRPr/>
            </a:pPr>
            <a:r>
              <a:rPr lang="en-US" dirty="0"/>
              <a:t>This represent </a:t>
            </a:r>
            <a:r>
              <a:rPr lang="en-US" dirty="0" smtClean="0">
                <a:solidFill>
                  <a:srgbClr val="002060"/>
                </a:solidFill>
              </a:rPr>
              <a:t>a significant increase from the 42 508 reports for the period of 2001 to 2007. </a:t>
            </a:r>
            <a:endParaRPr lang="en-US" dirty="0"/>
          </a:p>
          <a:p>
            <a:pPr marL="174708" indent="-174708" defTabSz="931774">
              <a:buFont typeface="Arial" panose="020B0604020202020204" pitchFamily="34" charset="0"/>
              <a:buChar char="•"/>
              <a:defRPr/>
            </a:pPr>
            <a:r>
              <a:rPr lang="en-US" dirty="0"/>
              <a:t>The first thing I’d like to mention is that still there are some States not reporting to ICAO. 91 States reported while wildlife strikes occurred in 105 States and territories from 2008 to 2015. </a:t>
            </a:r>
          </a:p>
          <a:p>
            <a:pPr marL="174708" indent="-174708" defTabSz="931774">
              <a:buFont typeface="Arial" panose="020B0604020202020204" pitchFamily="34" charset="0"/>
              <a:buChar char="•"/>
              <a:defRPr/>
            </a:pPr>
            <a:r>
              <a:rPr lang="en-US" dirty="0"/>
              <a:t>The analysis shows that 68 per cent of the wildlife strikes occurred during the day and 25 per cent occurred at night time.</a:t>
            </a:r>
          </a:p>
          <a:p>
            <a:pPr marL="174708" indent="-174708" defTabSz="931774">
              <a:buFont typeface="Arial" panose="020B0604020202020204" pitchFamily="34" charset="0"/>
              <a:buChar char="•"/>
              <a:defRPr/>
            </a:pPr>
            <a:r>
              <a:rPr lang="en-US" dirty="0" smtClean="0">
                <a:solidFill>
                  <a:srgbClr val="002060"/>
                </a:solidFill>
              </a:rPr>
              <a:t>Although wildlife strikes occurred throughout the year, the busiest </a:t>
            </a:r>
            <a:r>
              <a:rPr lang="en-US" dirty="0">
                <a:solidFill>
                  <a:srgbClr val="002060"/>
                </a:solidFill>
              </a:rPr>
              <a:t>period </a:t>
            </a:r>
            <a:r>
              <a:rPr lang="en-US" dirty="0" smtClean="0">
                <a:solidFill>
                  <a:srgbClr val="002060"/>
                </a:solidFill>
              </a:rPr>
              <a:t> in term of </a:t>
            </a:r>
            <a:r>
              <a:rPr lang="en-US" dirty="0">
                <a:solidFill>
                  <a:srgbClr val="002060"/>
                </a:solidFill>
              </a:rPr>
              <a:t>period with the most number of reported wildlife strikes is from</a:t>
            </a:r>
            <a:r>
              <a:rPr lang="en-US" dirty="0" smtClean="0">
                <a:solidFill>
                  <a:srgbClr val="002060"/>
                </a:solidFill>
              </a:rPr>
              <a:t> May through October. The months with the least reported number of wildlife strikes are January and February. </a:t>
            </a:r>
          </a:p>
          <a:p>
            <a:pPr marL="174708" indent="-174708" defTabSz="931774">
              <a:buFont typeface="Arial" panose="020B0604020202020204" pitchFamily="34" charset="0"/>
              <a:buChar char="•"/>
              <a:defRPr/>
            </a:pPr>
            <a:r>
              <a:rPr lang="en-US" dirty="0" smtClean="0">
                <a:solidFill>
                  <a:srgbClr val="002060"/>
                </a:solidFill>
              </a:rPr>
              <a:t>91 per cent of the strikes for which location data was furnished occurred on or near the aerodrome. </a:t>
            </a:r>
          </a:p>
          <a:p>
            <a:pPr marL="174708" indent="-174708" defTabSz="931774">
              <a:buFont typeface="Arial" panose="020B0604020202020204" pitchFamily="34" charset="0"/>
              <a:buChar char="•"/>
              <a:defRPr/>
            </a:pPr>
            <a:r>
              <a:rPr lang="en-US" dirty="0" smtClean="0">
                <a:solidFill>
                  <a:srgbClr val="002060"/>
                </a:solidFill>
              </a:rPr>
              <a:t>31 per cent of these occurred during the take-off phase while 59 per cent occurred during the approach and landing phase. </a:t>
            </a:r>
          </a:p>
          <a:p>
            <a:pPr marL="174708" indent="-174708" defTabSz="931774">
              <a:buFont typeface="Arial" panose="020B0604020202020204" pitchFamily="34" charset="0"/>
              <a:buChar char="•"/>
              <a:defRPr/>
            </a:pPr>
            <a:r>
              <a:rPr lang="en-US" dirty="0" smtClean="0">
                <a:solidFill>
                  <a:srgbClr val="002060"/>
                </a:solidFill>
              </a:rPr>
              <a:t>2 501 reports had a clear indication of an effect on the flight. 49 per cent of those strikes led to precautionary landings and 21 per cent resulted in aborted take offs. </a:t>
            </a:r>
            <a:endParaRPr lang="en-US" dirty="0" smtClean="0"/>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5</a:t>
            </a:fld>
            <a:endParaRPr lang="en-CA"/>
          </a:p>
        </p:txBody>
      </p:sp>
    </p:spTree>
    <p:extLst>
      <p:ext uri="{BB962C8B-B14F-4D97-AF65-F5344CB8AC3E}">
        <p14:creationId xmlns:p14="http://schemas.microsoft.com/office/powerpoint/2010/main" val="136176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Everybody has a responsibility</a:t>
            </a:r>
          </a:p>
          <a:p>
            <a:r>
              <a:rPr lang="en-US" dirty="0" smtClean="0"/>
              <a:t>•Multiple-stakeholder  cooperation is essential, involving regulators, airport operators, aircraft operators,  air navigation service providers, pilots, manufacturers, local communities, as well as various wildlife strike committees at different levels;</a:t>
            </a:r>
          </a:p>
          <a:p>
            <a:r>
              <a:rPr lang="en-US" dirty="0" smtClean="0"/>
              <a:t>•The airport’s Local Runway Safety Team should be consulted, and airport operators are encouraged to set up an Airport Wildlife Committee that concentrates on the issue;</a:t>
            </a:r>
          </a:p>
          <a:p>
            <a:r>
              <a:rPr lang="en-US" dirty="0" smtClean="0"/>
              <a:t>•Cooperation and input on the wildlife hazard problem from all stakeholders of the industry could prove vital to narrow down solutions;</a:t>
            </a:r>
          </a:p>
          <a:p>
            <a:r>
              <a:rPr lang="en-US" dirty="0" smtClean="0"/>
              <a:t>•Working with local communities, including land use planning is critically important. The airport operator must risk-assess the surrounding area and speak to external land users. They may be cooperative, but if they are not, the assistance of local, regional and national authorities is vital.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9</a:t>
            </a:fld>
            <a:endParaRPr lang="en-CA"/>
          </a:p>
        </p:txBody>
      </p:sp>
    </p:spTree>
    <p:extLst>
      <p:ext uri="{BB962C8B-B14F-4D97-AF65-F5344CB8AC3E}">
        <p14:creationId xmlns:p14="http://schemas.microsoft.com/office/powerpoint/2010/main" val="410842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lvl="1" indent="-349415">
              <a:buFont typeface="Arial" pitchFamily="34" charset="0"/>
              <a:buChar char="•"/>
            </a:pPr>
            <a:r>
              <a:rPr lang="en-US" sz="3400" dirty="0">
                <a:solidFill>
                  <a:srgbClr val="006EB7"/>
                </a:solidFill>
              </a:rPr>
              <a:t>States need to have appropriate legislation and regulation to address the safety concerns, including  those related to land use around an aerodrome; </a:t>
            </a:r>
          </a:p>
          <a:p>
            <a:pPr marL="349415" lvl="1" indent="-349415">
              <a:buFont typeface="Arial" pitchFamily="34" charset="0"/>
              <a:buChar char="•"/>
            </a:pPr>
            <a:r>
              <a:rPr lang="en-US" sz="3400" dirty="0">
                <a:solidFill>
                  <a:srgbClr val="006EB7"/>
                </a:solidFill>
              </a:rPr>
              <a:t>Wildlife strike hazard to be assessed through:</a:t>
            </a:r>
          </a:p>
          <a:p>
            <a:pPr lvl="1"/>
            <a:r>
              <a:rPr lang="en-US" sz="3200" dirty="0"/>
              <a:t>a national procedure for recording and reporting wildlife strikes to aircraft; </a:t>
            </a:r>
          </a:p>
          <a:p>
            <a:pPr lvl="1"/>
            <a:r>
              <a:rPr lang="en-US" sz="3200" dirty="0"/>
              <a:t>the collection of information on the presence of wildlife constituting a potential hazard; and</a:t>
            </a:r>
          </a:p>
          <a:p>
            <a:pPr lvl="1"/>
            <a:r>
              <a:rPr lang="en-US" sz="3200" dirty="0"/>
              <a:t>an ongoing evaluation of the hazard by competent personnel.</a:t>
            </a:r>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10</a:t>
            </a:fld>
            <a:endParaRPr lang="en-CA"/>
          </a:p>
        </p:txBody>
      </p:sp>
    </p:spTree>
    <p:extLst>
      <p:ext uri="{BB962C8B-B14F-4D97-AF65-F5344CB8AC3E}">
        <p14:creationId xmlns:p14="http://schemas.microsoft.com/office/powerpoint/2010/main" val="36265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lvl="1" indent="-349415">
              <a:buFont typeface="Arial" pitchFamily="34" charset="0"/>
              <a:buChar char="•"/>
            </a:pPr>
            <a:r>
              <a:rPr lang="en-US" dirty="0" smtClean="0">
                <a:solidFill>
                  <a:srgbClr val="006EB7"/>
                </a:solidFill>
              </a:rPr>
              <a:t>Technology evolution to study wildlife patterns and movements could prove to be very helpful to facilitate more effective habitat management; and maybe to inform go/ no-go advice from the tower and decisions by pilots; </a:t>
            </a:r>
          </a:p>
          <a:p>
            <a:pPr marL="349415" lvl="1" indent="-349415">
              <a:buFont typeface="Arial" pitchFamily="34" charset="0"/>
              <a:buChar char="•"/>
            </a:pPr>
            <a:r>
              <a:rPr lang="en-US" dirty="0" smtClean="0">
                <a:solidFill>
                  <a:srgbClr val="006EB7"/>
                </a:solidFill>
              </a:rPr>
              <a:t>Newer and better technologies to disperse birds away from aerodromes could be promising.</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11</a:t>
            </a:fld>
            <a:endParaRPr lang="en-CA"/>
          </a:p>
        </p:txBody>
      </p:sp>
    </p:spTree>
    <p:extLst>
      <p:ext uri="{BB962C8B-B14F-4D97-AF65-F5344CB8AC3E}">
        <p14:creationId xmlns:p14="http://schemas.microsoft.com/office/powerpoint/2010/main" val="247839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cannot be a one-size-fits-all solution to wildlife hazard reduction for all states</a:t>
            </a:r>
          </a:p>
          <a:p>
            <a:r>
              <a:rPr lang="en-US" dirty="0" smtClean="0"/>
              <a:t>•	Wildlife around the world varies significantly; therefore, a tailored solution is pertinent for each member state;</a:t>
            </a:r>
          </a:p>
          <a:p>
            <a:r>
              <a:rPr lang="en-US" dirty="0" smtClean="0"/>
              <a:t>•	Wildlife control </a:t>
            </a:r>
            <a:r>
              <a:rPr lang="en-US" dirty="0" err="1" smtClean="0"/>
              <a:t>programme</a:t>
            </a:r>
            <a:r>
              <a:rPr lang="en-US" dirty="0" smtClean="0"/>
              <a:t> at each airport will be different, and must be based on a wildlife survey of the airport and local area;</a:t>
            </a:r>
          </a:p>
          <a:p>
            <a:r>
              <a:rPr lang="en-US" dirty="0" smtClean="0"/>
              <a:t>•	It is essential to apply SMS thinking - conduct a risk assessment based on the probability and severity of strikes by the types of birds and wildlife found at the airport. The risk matrix shows where efforts should be concentrated;</a:t>
            </a:r>
          </a:p>
          <a:p>
            <a:r>
              <a:rPr lang="en-US" dirty="0" smtClean="0"/>
              <a:t>•	Control measures must be weighed and evaluated against the requirements;</a:t>
            </a:r>
          </a:p>
          <a:p>
            <a:r>
              <a:rPr lang="en-US" dirty="0" smtClean="0"/>
              <a:t>•	That should lead to the production of a Wildlife Hazard Management </a:t>
            </a:r>
            <a:r>
              <a:rPr lang="en-US" dirty="0" err="1" smtClean="0"/>
              <a:t>Programme</a:t>
            </a:r>
            <a:r>
              <a:rPr lang="en-US" dirty="0" smtClean="0"/>
              <a:t> (and Plan) for the airport (for more guidance, see ICAO Airport Services Manual, Part 3 (Doc 9137) and  the ACI Wildlife Hazard Handbook)</a:t>
            </a:r>
          </a:p>
          <a:p>
            <a:r>
              <a:rPr lang="en-US" dirty="0" smtClean="0"/>
              <a:t>•	Training of personnel to manage an effective wildlife control </a:t>
            </a:r>
            <a:r>
              <a:rPr lang="en-US" dirty="0" err="1" smtClean="0"/>
              <a:t>programme</a:t>
            </a:r>
            <a:r>
              <a:rPr lang="en-US" dirty="0" smtClean="0"/>
              <a:t>.</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12</a:t>
            </a:fld>
            <a:endParaRPr lang="en-CA"/>
          </a:p>
        </p:txBody>
      </p:sp>
    </p:spTree>
    <p:extLst>
      <p:ext uri="{BB962C8B-B14F-4D97-AF65-F5344CB8AC3E}">
        <p14:creationId xmlns:p14="http://schemas.microsoft.com/office/powerpoint/2010/main" val="229596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go through quickly the global standards in Annex 14, Volume I on wildlife hazard reduction.</a:t>
            </a:r>
          </a:p>
          <a:p>
            <a:r>
              <a:rPr lang="en-US" dirty="0" smtClean="0"/>
              <a:t>First of all, the hazard shall be assessed through a national procedure for reporting the strikes, collecting information on the presence of wildlife that could be a potential hazards; and </a:t>
            </a:r>
          </a:p>
          <a:p>
            <a:r>
              <a:rPr lang="en-US" dirty="0" smtClean="0"/>
              <a:t>Pay attention to c). Emphasize on the on going evaluation by competent personnel.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7BCFE78-FE96-4010-A524-585EE50DC8BB}" type="slidenum">
              <a:rPr lang="en-CA" smtClean="0"/>
              <a:t>14</a:t>
            </a:fld>
            <a:endParaRPr lang="en-CA"/>
          </a:p>
        </p:txBody>
      </p:sp>
    </p:spTree>
    <p:extLst>
      <p:ext uri="{BB962C8B-B14F-4D97-AF65-F5344CB8AC3E}">
        <p14:creationId xmlns:p14="http://schemas.microsoft.com/office/powerpoint/2010/main" val="47907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a:prstGeom prst="rect">
            <a:avLst/>
          </a:prstGeom>
        </p:spPr>
        <p:txBody>
          <a:bodyPr lIns="91394" tIns="45697" rIns="91394" bIns="45697"/>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r>
              <a:rPr lang="en-US" smtClean="0"/>
              <a:t>29 October 2018 </a:t>
            </a:r>
            <a:endParaRPr lang="en-CA"/>
          </a:p>
        </p:txBody>
      </p:sp>
      <p:sp>
        <p:nvSpPr>
          <p:cNvPr id="5" name="Footer Placeholder 4"/>
          <p:cNvSpPr>
            <a:spLocks noGrp="1"/>
          </p:cNvSpPr>
          <p:nvPr>
            <p:ph type="ftr" sz="quarter" idx="11"/>
          </p:nvPr>
        </p:nvSpPr>
        <p:spPr>
          <a:xfrm>
            <a:off x="3124200" y="4948014"/>
            <a:ext cx="2895600" cy="273844"/>
          </a:xfrm>
        </p:spPr>
        <p:txBody>
          <a:bodyPr/>
          <a:lstStyle/>
          <a:p>
            <a:r>
              <a:rPr lang="en-US" smtClean="0"/>
              <a:t>WBA Conference, Warsaw, 19 Nov. 2018</a:t>
            </a:r>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lIns="91394" tIns="45697" rIns="91394" bIns="45697"/>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lIns="91394" tIns="45697" rIns="91394" bIns="45697"/>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876008"/>
            <a:ext cx="2133600" cy="273844"/>
          </a:xfrm>
        </p:spPr>
        <p:txBody>
          <a:bodyPr/>
          <a:lstStyle/>
          <a:p>
            <a:r>
              <a:rPr lang="en-US" smtClean="0"/>
              <a:t>29 October 2018 </a:t>
            </a:r>
            <a:endParaRPr lang="en-CA"/>
          </a:p>
        </p:txBody>
      </p:sp>
      <p:sp>
        <p:nvSpPr>
          <p:cNvPr id="5" name="Footer Placeholder 4"/>
          <p:cNvSpPr>
            <a:spLocks noGrp="1"/>
          </p:cNvSpPr>
          <p:nvPr>
            <p:ph type="ftr" sz="quarter" idx="11"/>
          </p:nvPr>
        </p:nvSpPr>
        <p:spPr>
          <a:xfrm>
            <a:off x="3124200" y="4876008"/>
            <a:ext cx="2895600" cy="273844"/>
          </a:xfrm>
        </p:spPr>
        <p:txBody>
          <a:bodyPr/>
          <a:lstStyle/>
          <a:p>
            <a:r>
              <a:rPr lang="en-US" smtClean="0"/>
              <a:t>WBA Conference, Warsaw, 19 Nov. 2018</a:t>
            </a:r>
            <a:endParaRPr lang="en-CA"/>
          </a:p>
        </p:txBody>
      </p:sp>
      <p:sp>
        <p:nvSpPr>
          <p:cNvPr id="6" name="Slide Number Placeholder 5"/>
          <p:cNvSpPr>
            <a:spLocks noGrp="1"/>
          </p:cNvSpPr>
          <p:nvPr>
            <p:ph type="sldNum" sz="quarter" idx="12"/>
          </p:nvPr>
        </p:nvSpPr>
        <p:spPr>
          <a:xfrm>
            <a:off x="6553200" y="4876008"/>
            <a:ext cx="2133600" cy="273844"/>
          </a:xfrm>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8" name="Title 1"/>
          <p:cNvSpPr>
            <a:spLocks noGrp="1"/>
          </p:cNvSpPr>
          <p:nvPr>
            <p:ph type="ctrTitle"/>
          </p:nvPr>
        </p:nvSpPr>
        <p:spPr>
          <a:xfrm>
            <a:off x="395536" y="1203621"/>
            <a:ext cx="5182344" cy="1102519"/>
          </a:xfrm>
          <a:prstGeom prst="rect">
            <a:avLst/>
          </a:prstGeom>
        </p:spPr>
        <p:txBody>
          <a:bodyPr lIns="91394" tIns="45697" rIns="91394" bIns="45697"/>
          <a:lstStyle/>
          <a:p>
            <a:endParaRPr lang="en-CA" sz="3200" dirty="0">
              <a:solidFill>
                <a:schemeClr val="bg1"/>
              </a:solidFill>
            </a:endParaRPr>
          </a:p>
        </p:txBody>
      </p:sp>
      <p:sp>
        <p:nvSpPr>
          <p:cNvPr id="9"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402506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78" r="1678"/>
          <a:stretch/>
        </p:blipFill>
        <p:spPr bwMode="auto">
          <a:xfrm>
            <a:off x="0" y="771560"/>
            <a:ext cx="914400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29 October 2018 </a:t>
            </a:r>
            <a:endParaRPr lang="en-CA"/>
          </a:p>
        </p:txBody>
      </p:sp>
      <p:sp>
        <p:nvSpPr>
          <p:cNvPr id="4" name="Footer Placeholder 3"/>
          <p:cNvSpPr>
            <a:spLocks noGrp="1"/>
          </p:cNvSpPr>
          <p:nvPr>
            <p:ph type="ftr" sz="quarter" idx="11"/>
          </p:nvPr>
        </p:nvSpPr>
        <p:spPr/>
        <p:txBody>
          <a:bodyPr/>
          <a:lstStyle/>
          <a:p>
            <a:r>
              <a:rPr lang="en-US" smtClean="0"/>
              <a:t>WBA Conference, Warsaw, 19 Nov. 2018</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
        <p:nvSpPr>
          <p:cNvPr id="2" name="Rectangle 1"/>
          <p:cNvSpPr/>
          <p:nvPr userDrawn="1"/>
        </p:nvSpPr>
        <p:spPr>
          <a:xfrm>
            <a:off x="3563889" y="4126310"/>
            <a:ext cx="1872208" cy="533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a:p>
        </p:txBody>
      </p:sp>
      <p:sp>
        <p:nvSpPr>
          <p:cNvPr id="6" name="TextBox 5"/>
          <p:cNvSpPr txBox="1"/>
          <p:nvPr userDrawn="1"/>
        </p:nvSpPr>
        <p:spPr>
          <a:xfrm>
            <a:off x="3563889" y="4153628"/>
            <a:ext cx="1872208" cy="461665"/>
          </a:xfrm>
          <a:prstGeom prst="rect">
            <a:avLst/>
          </a:prstGeom>
          <a:noFill/>
        </p:spPr>
        <p:txBody>
          <a:bodyPr wrap="square" lIns="91394" tIns="45697" rIns="91394" bIns="45697" rtlCol="0">
            <a:spAutoFit/>
          </a:bodyPr>
          <a:lstStyle/>
          <a:p>
            <a:pPr algn="ctr"/>
            <a:r>
              <a:rPr lang="en-US" sz="2400" dirty="0" smtClean="0">
                <a:solidFill>
                  <a:schemeClr val="bg1"/>
                </a:solidFill>
                <a:latin typeface="+mn-lt"/>
              </a:rPr>
              <a:t>THANK YOU!</a:t>
            </a:r>
            <a:endParaRPr lang="en-GB" sz="2400" dirty="0">
              <a:solidFill>
                <a:schemeClr val="bg1"/>
              </a:solidFill>
              <a:latin typeface="+mn-lt"/>
            </a:endParaRPr>
          </a:p>
        </p:txBody>
      </p:sp>
    </p:spTree>
    <p:extLst>
      <p:ext uri="{BB962C8B-B14F-4D97-AF65-F5344CB8AC3E}">
        <p14:creationId xmlns:p14="http://schemas.microsoft.com/office/powerpoint/2010/main" val="64769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No Footer">
    <p:spTree>
      <p:nvGrpSpPr>
        <p:cNvPr id="1" name=""/>
        <p:cNvGrpSpPr/>
        <p:nvPr/>
      </p:nvGrpSpPr>
      <p:grpSpPr>
        <a:xfrm>
          <a:off x="0" y="0"/>
          <a:ext cx="0" cy="0"/>
          <a:chOff x="0" y="0"/>
          <a:chExt cx="0" cy="0"/>
        </a:xfrm>
      </p:grpSpPr>
      <p:sp>
        <p:nvSpPr>
          <p:cNvPr id="2" name="Rectangle 1"/>
          <p:cNvSpPr/>
          <p:nvPr userDrawn="1"/>
        </p:nvSpPr>
        <p:spPr>
          <a:xfrm>
            <a:off x="0" y="4587975"/>
            <a:ext cx="9144000" cy="555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p>
        </p:txBody>
      </p:sp>
    </p:spTree>
    <p:extLst>
      <p:ext uri="{BB962C8B-B14F-4D97-AF65-F5344CB8AC3E}">
        <p14:creationId xmlns:p14="http://schemas.microsoft.com/office/powerpoint/2010/main" val="94642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white"/>
                </a:solidFill>
              </a:rPr>
              <a:t>29 October 2018 </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WBA Conference, Warsaw, 19 Nov. 2018</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1868"/>
            <a:ext cx="9144000" cy="4152900"/>
          </a:xfrm>
          <a:prstGeom prst="rect">
            <a:avLst/>
          </a:prstGeom>
        </p:spPr>
      </p:pic>
      <p:sp>
        <p:nvSpPr>
          <p:cNvPr id="7" name="Title 1"/>
          <p:cNvSpPr>
            <a:spLocks noGrp="1"/>
          </p:cNvSpPr>
          <p:nvPr>
            <p:ph type="title"/>
          </p:nvPr>
        </p:nvSpPr>
        <p:spPr>
          <a:xfrm>
            <a:off x="457200" y="987574"/>
            <a:ext cx="8229600" cy="857250"/>
          </a:xfrm>
          <a:prstGeom prst="rect">
            <a:avLst/>
          </a:prstGeom>
        </p:spPr>
        <p:txBody>
          <a:bodyPr lIns="91394" tIns="45697" rIns="91394" bIns="45697"/>
          <a:lstStyle>
            <a:lvl1pPr>
              <a:defRPr>
                <a:solidFill>
                  <a:srgbClr val="279DD9"/>
                </a:solidFill>
              </a:defRPr>
            </a:lvl1pPr>
          </a:lstStyle>
          <a:p>
            <a:r>
              <a:rPr lang="en-US" dirty="0" smtClean="0"/>
              <a:t>Click to edit Master title style</a:t>
            </a:r>
            <a:endParaRPr lang="en-CA" dirty="0"/>
          </a:p>
        </p:txBody>
      </p:sp>
      <p:sp>
        <p:nvSpPr>
          <p:cNvPr id="8" name="Content Placeholder 2"/>
          <p:cNvSpPr>
            <a:spLocks noGrp="1"/>
          </p:cNvSpPr>
          <p:nvPr>
            <p:ph idx="1"/>
          </p:nvPr>
        </p:nvSpPr>
        <p:spPr>
          <a:xfrm>
            <a:off x="1403649" y="1905679"/>
            <a:ext cx="7283152"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764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white"/>
                </a:solidFill>
              </a:rPr>
              <a:t>29 October 2018 </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WBA Conference, Warsaw, 19 Nov. 2018</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1868"/>
            <a:ext cx="9144000" cy="4152900"/>
          </a:xfrm>
          <a:prstGeom prst="rect">
            <a:avLst/>
          </a:prstGeom>
        </p:spPr>
      </p:pic>
      <p:sp>
        <p:nvSpPr>
          <p:cNvPr id="7" name="Title 1"/>
          <p:cNvSpPr>
            <a:spLocks noGrp="1"/>
          </p:cNvSpPr>
          <p:nvPr>
            <p:ph type="title"/>
          </p:nvPr>
        </p:nvSpPr>
        <p:spPr>
          <a:xfrm>
            <a:off x="457200" y="987574"/>
            <a:ext cx="8229600" cy="857250"/>
          </a:xfrm>
          <a:prstGeom prst="rect">
            <a:avLst/>
          </a:prstGeom>
        </p:spPr>
        <p:txBody>
          <a:bodyPr lIns="91394" tIns="45697" rIns="91394" bIns="45697"/>
          <a:lstStyle>
            <a:lvl1pPr>
              <a:defRPr>
                <a:solidFill>
                  <a:srgbClr val="279DD9"/>
                </a:solidFill>
              </a:defRPr>
            </a:lvl1pPr>
          </a:lstStyle>
          <a:p>
            <a:r>
              <a:rPr lang="en-US" dirty="0" smtClean="0"/>
              <a:t>Click to edit Master title style</a:t>
            </a:r>
            <a:endParaRPr lang="en-CA" dirty="0"/>
          </a:p>
        </p:txBody>
      </p:sp>
      <p:sp>
        <p:nvSpPr>
          <p:cNvPr id="8" name="Content Placeholder 2"/>
          <p:cNvSpPr>
            <a:spLocks noGrp="1"/>
          </p:cNvSpPr>
          <p:nvPr>
            <p:ph idx="1"/>
          </p:nvPr>
        </p:nvSpPr>
        <p:spPr>
          <a:xfrm>
            <a:off x="467544" y="1905679"/>
            <a:ext cx="8219256"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4384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lIns="91394" tIns="45697" rIns="91394" bIns="45697"/>
          <a:lstStyle>
            <a:lvl1pPr algn="l">
              <a:defRPr sz="4000" b="1">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9"/>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lIns="91394" tIns="45697" rIns="91394" bIns="45697"/>
          <a:lstStyle>
            <a:lvl1pPr>
              <a:defRPr>
                <a:solidFill>
                  <a:srgbClr val="0054A4"/>
                </a:solidFill>
              </a:defRPr>
            </a:lvl1pPr>
          </a:lstStyle>
          <a:p>
            <a:r>
              <a:rPr lang="en-US" dirty="0" smtClean="0"/>
              <a:t>Click to edit Master title style</a:t>
            </a:r>
            <a:endParaRPr lang="en-CA" dirty="0"/>
          </a:p>
        </p:txBody>
      </p:sp>
      <p:sp>
        <p:nvSpPr>
          <p:cNvPr id="7" name="Rectangle 6"/>
          <p:cNvSpPr/>
          <p:nvPr userDrawn="1"/>
        </p:nvSpPr>
        <p:spPr>
          <a:xfrm>
            <a:off x="0" y="4731990"/>
            <a:ext cx="9144000" cy="41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CA"/>
          </a:p>
        </p:txBody>
      </p:sp>
      <p:sp>
        <p:nvSpPr>
          <p:cNvPr id="3" name="Content Placeholder 2"/>
          <p:cNvSpPr>
            <a:spLocks noGrp="1"/>
          </p:cNvSpPr>
          <p:nvPr>
            <p:ph idx="1"/>
          </p:nvPr>
        </p:nvSpPr>
        <p:spPr>
          <a:xfrm>
            <a:off x="457200" y="1905679"/>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01901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lIns="91394" tIns="45697" rIns="91394" bIns="45697"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6926" indent="0">
              <a:buNone/>
              <a:defRPr sz="1800">
                <a:solidFill>
                  <a:schemeClr val="tx1">
                    <a:tint val="75000"/>
                  </a:schemeClr>
                </a:solidFill>
              </a:defRPr>
            </a:lvl2pPr>
            <a:lvl3pPr marL="913883" indent="0">
              <a:buNone/>
              <a:defRPr sz="1600">
                <a:solidFill>
                  <a:schemeClr val="tx1">
                    <a:tint val="75000"/>
                  </a:schemeClr>
                </a:solidFill>
              </a:defRPr>
            </a:lvl3pPr>
            <a:lvl4pPr marL="1370818" indent="0">
              <a:buNone/>
              <a:defRPr sz="1400">
                <a:solidFill>
                  <a:schemeClr val="tx1">
                    <a:tint val="75000"/>
                  </a:schemeClr>
                </a:solidFill>
              </a:defRPr>
            </a:lvl4pPr>
            <a:lvl5pPr marL="1827764" indent="0">
              <a:buNone/>
              <a:defRPr sz="1400">
                <a:solidFill>
                  <a:schemeClr val="tx1">
                    <a:tint val="75000"/>
                  </a:schemeClr>
                </a:solidFill>
              </a:defRPr>
            </a:lvl5pPr>
            <a:lvl6pPr marL="2284689" indent="0">
              <a:buNone/>
              <a:defRPr sz="1400">
                <a:solidFill>
                  <a:schemeClr val="tx1">
                    <a:tint val="75000"/>
                  </a:schemeClr>
                </a:solidFill>
              </a:defRPr>
            </a:lvl6pPr>
            <a:lvl7pPr marL="2741615" indent="0">
              <a:buNone/>
              <a:defRPr sz="1400">
                <a:solidFill>
                  <a:schemeClr val="tx1">
                    <a:tint val="75000"/>
                  </a:schemeClr>
                </a:solidFill>
              </a:defRPr>
            </a:lvl7pPr>
            <a:lvl8pPr marL="3198560" indent="0">
              <a:buNone/>
              <a:defRPr sz="1400">
                <a:solidFill>
                  <a:schemeClr val="tx1">
                    <a:tint val="75000"/>
                  </a:schemeClr>
                </a:solidFill>
              </a:defRPr>
            </a:lvl8pPr>
            <a:lvl9pPr marL="3655496"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lIns="91394" tIns="45697" rIns="91394" bIns="45697"/>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8"/>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8"/>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t>29 October 2018 </a:t>
            </a:r>
            <a:endParaRPr lang="en-CA"/>
          </a:p>
        </p:txBody>
      </p:sp>
      <p:sp>
        <p:nvSpPr>
          <p:cNvPr id="6" name="Footer Placeholder 5"/>
          <p:cNvSpPr>
            <a:spLocks noGrp="1"/>
          </p:cNvSpPr>
          <p:nvPr>
            <p:ph type="ftr" sz="quarter" idx="11"/>
          </p:nvPr>
        </p:nvSpPr>
        <p:spPr/>
        <p:txBody>
          <a:bodyPr/>
          <a:lstStyle/>
          <a:p>
            <a:r>
              <a:rPr lang="en-US" smtClean="0"/>
              <a:t>WBA Conference, Warsaw, 19 Nov. 2018</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lIns="91394" tIns="45697" rIns="91394" bIns="45697"/>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5"/>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49" y="1851670"/>
            <a:ext cx="4041775" cy="479822"/>
          </a:xfrm>
        </p:spPr>
        <p:txBody>
          <a:bodyPr anchor="b">
            <a:normAutofit/>
          </a:bodyPr>
          <a:lstStyle>
            <a:lvl1pPr marL="0" indent="0">
              <a:buNone/>
              <a:defRPr sz="1800" b="1">
                <a:solidFill>
                  <a:srgbClr val="5A6870"/>
                </a:solidFill>
              </a:defRPr>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49" y="2427735"/>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29 October 2018 </a:t>
            </a:r>
            <a:endParaRPr lang="en-CA"/>
          </a:p>
        </p:txBody>
      </p:sp>
      <p:sp>
        <p:nvSpPr>
          <p:cNvPr id="8" name="Footer Placeholder 7"/>
          <p:cNvSpPr>
            <a:spLocks noGrp="1"/>
          </p:cNvSpPr>
          <p:nvPr>
            <p:ph type="ftr" sz="quarter" idx="11"/>
          </p:nvPr>
        </p:nvSpPr>
        <p:spPr/>
        <p:txBody>
          <a:bodyPr/>
          <a:lstStyle/>
          <a:p>
            <a:r>
              <a:rPr lang="en-US" smtClean="0"/>
              <a:t>WBA Conference, Warsaw, 19 Nov. 2018</a:t>
            </a:r>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29 October 2018 </a:t>
            </a:r>
            <a:endParaRPr lang="en-CA"/>
          </a:p>
        </p:txBody>
      </p:sp>
      <p:sp>
        <p:nvSpPr>
          <p:cNvPr id="4" name="Footer Placeholder 3"/>
          <p:cNvSpPr>
            <a:spLocks noGrp="1"/>
          </p:cNvSpPr>
          <p:nvPr>
            <p:ph type="ftr" sz="quarter" idx="11"/>
          </p:nvPr>
        </p:nvSpPr>
        <p:spPr/>
        <p:txBody>
          <a:bodyPr/>
          <a:lstStyle/>
          <a:p>
            <a:r>
              <a:rPr lang="en-US" smtClean="0"/>
              <a:t>WBA Conference, Warsaw, 19 Nov. 2018</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131589"/>
            <a:ext cx="3008313" cy="871538"/>
          </a:xfrm>
          <a:prstGeom prst="rect">
            <a:avLst/>
          </a:prstGeom>
        </p:spPr>
        <p:txBody>
          <a:bodyPr lIns="91394" tIns="45697" rIns="91394" bIns="45697"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4"/>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2003129"/>
            <a:ext cx="3008313" cy="2575545"/>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29 October 2018 </a:t>
            </a:r>
            <a:endParaRPr lang="en-CA"/>
          </a:p>
        </p:txBody>
      </p:sp>
      <p:sp>
        <p:nvSpPr>
          <p:cNvPr id="6" name="Footer Placeholder 5"/>
          <p:cNvSpPr>
            <a:spLocks noGrp="1"/>
          </p:cNvSpPr>
          <p:nvPr>
            <p:ph type="ftr" sz="quarter" idx="11"/>
          </p:nvPr>
        </p:nvSpPr>
        <p:spPr/>
        <p:txBody>
          <a:bodyPr/>
          <a:lstStyle/>
          <a:p>
            <a:r>
              <a:rPr lang="en-US" smtClean="0"/>
              <a:t>WBA Conference, Warsaw, 19 Nov. 2018</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lIns="91394" tIns="45697" rIns="91394" bIns="45697"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6926" indent="0">
              <a:buNone/>
              <a:defRPr sz="2800"/>
            </a:lvl2pPr>
            <a:lvl3pPr marL="913883" indent="0">
              <a:buNone/>
              <a:defRPr sz="2400"/>
            </a:lvl3pPr>
            <a:lvl4pPr marL="1370818" indent="0">
              <a:buNone/>
              <a:defRPr sz="2000"/>
            </a:lvl4pPr>
            <a:lvl5pPr marL="1827764" indent="0">
              <a:buNone/>
              <a:defRPr sz="2000"/>
            </a:lvl5pPr>
            <a:lvl6pPr marL="2284689" indent="0">
              <a:buNone/>
              <a:defRPr sz="2000"/>
            </a:lvl6pPr>
            <a:lvl7pPr marL="2741615" indent="0">
              <a:buNone/>
              <a:defRPr sz="2000"/>
            </a:lvl7pPr>
            <a:lvl8pPr marL="3198560" indent="0">
              <a:buNone/>
              <a:defRPr sz="2000"/>
            </a:lvl8pPr>
            <a:lvl9pPr marL="3655496"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FFC000"/>
                </a:solidFill>
              </a:defRPr>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29 October 2018 </a:t>
            </a:r>
            <a:endParaRPr lang="en-CA"/>
          </a:p>
        </p:txBody>
      </p:sp>
      <p:sp>
        <p:nvSpPr>
          <p:cNvPr id="6" name="Footer Placeholder 5"/>
          <p:cNvSpPr>
            <a:spLocks noGrp="1"/>
          </p:cNvSpPr>
          <p:nvPr>
            <p:ph type="ftr" sz="quarter" idx="11"/>
          </p:nvPr>
        </p:nvSpPr>
        <p:spPr/>
        <p:txBody>
          <a:bodyPr/>
          <a:lstStyle/>
          <a:p>
            <a:r>
              <a:rPr lang="en-US" smtClean="0"/>
              <a:t>WBA Conference, Warsaw, 19 Nov. 2018</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CA"/>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2" y="-1"/>
            <a:ext cx="9143981"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394" tIns="45697" rIns="91394" bIns="4569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394" tIns="45697" rIns="91394" bIns="45697" rtlCol="0" anchor="ctr"/>
          <a:lstStyle>
            <a:lvl1pPr algn="l">
              <a:defRPr sz="1000">
                <a:solidFill>
                  <a:schemeClr val="bg1"/>
                </a:solidFill>
                <a:latin typeface="Arial" pitchFamily="34" charset="0"/>
                <a:cs typeface="Arial" pitchFamily="34" charset="0"/>
              </a:defRPr>
            </a:lvl1pPr>
          </a:lstStyle>
          <a:p>
            <a:r>
              <a:rPr lang="en-US" smtClean="0"/>
              <a:t>29 October 2018 </a:t>
            </a:r>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394" tIns="45697" rIns="91394" bIns="45697" rtlCol="0" anchor="ctr"/>
          <a:lstStyle>
            <a:lvl1pPr algn="ctr">
              <a:defRPr sz="1000">
                <a:solidFill>
                  <a:schemeClr val="bg1"/>
                </a:solidFill>
                <a:latin typeface="Arial" pitchFamily="34" charset="0"/>
                <a:cs typeface="Arial" pitchFamily="34" charset="0"/>
              </a:defRPr>
            </a:lvl1pPr>
          </a:lstStyle>
          <a:p>
            <a:r>
              <a:rPr lang="en-US" smtClean="0"/>
              <a:t>WBA Conference, Warsaw, 19 Nov. 2018</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394" tIns="45697" rIns="91394" bIns="45697"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pic>
        <p:nvPicPr>
          <p:cNvPr id="9" name="Picture 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978694"/>
          </a:xfrm>
          <a:prstGeom prst="rect">
            <a:avLst/>
          </a:prstGeom>
        </p:spPr>
      </p:pic>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87" r:id="rId12"/>
    <p:sldLayoutId id="2147483661" r:id="rId13"/>
    <p:sldLayoutId id="2147483675" r:id="rId14"/>
    <p:sldLayoutId id="2147483685" r:id="rId15"/>
    <p:sldLayoutId id="214748368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695" indent="-342695" algn="l" defTabSz="913883" rtl="0" eaLnBrk="1" latinLnBrk="0" hangingPunct="1">
        <a:spcBef>
          <a:spcPct val="20000"/>
        </a:spcBef>
        <a:buFont typeface="Arial" pitchFamily="34" charset="0"/>
        <a:buChar char="•"/>
        <a:defRPr sz="3200" kern="1200">
          <a:solidFill>
            <a:srgbClr val="0054A4"/>
          </a:solidFill>
          <a:latin typeface="+mj-lt"/>
          <a:ea typeface="+mn-ea"/>
          <a:cs typeface="Arial" pitchFamily="34" charset="0"/>
        </a:defRPr>
      </a:lvl1pPr>
      <a:lvl2pPr marL="742535" indent="-285589" algn="l" defTabSz="913883"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2345" indent="-228462" algn="l" defTabSz="913883"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599280" indent="-228462" algn="l" defTabSz="913883"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6226" indent="-228462" algn="l" defTabSz="913883"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3151" indent="-228462" algn="l" defTabSz="9138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843558"/>
            <a:ext cx="6912768" cy="1296144"/>
          </a:xfrm>
        </p:spPr>
        <p:txBody>
          <a:bodyPr/>
          <a:lstStyle/>
          <a:p>
            <a:pPr lvl="0" defTabSz="914400">
              <a:lnSpc>
                <a:spcPts val="3600"/>
              </a:lnSpc>
              <a:spcBef>
                <a:spcPts val="0"/>
              </a:spcBef>
              <a:tabLst>
                <a:tab pos="1255713" algn="l"/>
              </a:tabLst>
              <a:defRPr/>
            </a:pPr>
            <a:r>
              <a:rPr lang="en-US" sz="3200" spc="-20" dirty="0">
                <a:solidFill>
                  <a:prstClr val="white"/>
                </a:solidFill>
                <a:ea typeface="+mn-ea"/>
                <a:cs typeface="+mn-cs"/>
              </a:rPr>
              <a:t>Recent development of ICAO on wildlife strike hazard reduction</a:t>
            </a:r>
          </a:p>
        </p:txBody>
      </p:sp>
      <p:sp>
        <p:nvSpPr>
          <p:cNvPr id="5" name="Subtitle 4"/>
          <p:cNvSpPr>
            <a:spLocks noGrp="1"/>
          </p:cNvSpPr>
          <p:nvPr>
            <p:ph type="subTitle" idx="1"/>
          </p:nvPr>
        </p:nvSpPr>
        <p:spPr>
          <a:xfrm>
            <a:off x="179512" y="2571750"/>
            <a:ext cx="5184576" cy="936104"/>
          </a:xfrm>
        </p:spPr>
        <p:txBody>
          <a:bodyPr>
            <a:normAutofit fontScale="47500" lnSpcReduction="20000"/>
          </a:bodyPr>
          <a:lstStyle/>
          <a:p>
            <a:pPr algn="l"/>
            <a:r>
              <a:rPr lang="en-US" sz="5900" b="1" dirty="0" smtClean="0"/>
              <a:t>Yong Wang</a:t>
            </a:r>
          </a:p>
          <a:p>
            <a:pPr algn="l"/>
            <a:endParaRPr lang="en-US" i="1" dirty="0" smtClean="0"/>
          </a:p>
          <a:p>
            <a:pPr algn="l"/>
            <a:r>
              <a:rPr lang="en-US" i="1" dirty="0" smtClean="0"/>
              <a:t>Chief,  Airport Operations and Infrastructure, ANB/ICAO</a:t>
            </a:r>
          </a:p>
          <a:p>
            <a:pPr algn="l"/>
            <a:endParaRPr lang="en-GB" dirty="0">
              <a:solidFill>
                <a:schemeClr val="accent6"/>
              </a:solidFill>
              <a:effectLst>
                <a:glow rad="63500">
                  <a:schemeClr val="bg1">
                    <a:alpha val="40000"/>
                  </a:schemeClr>
                </a:glow>
              </a:effectLst>
              <a:cs typeface="Arial" charset="0"/>
            </a:endParaRPr>
          </a:p>
          <a:p>
            <a:endParaRPr lang="en-GB" b="1" dirty="0">
              <a:solidFill>
                <a:schemeClr val="accent1"/>
              </a:solidFill>
              <a:effectLst>
                <a:glow rad="63500">
                  <a:schemeClr val="bg1">
                    <a:alpha val="40000"/>
                  </a:schemeClr>
                </a:glow>
              </a:effectLst>
              <a:cs typeface="Arial" charset="0"/>
            </a:endParaRPr>
          </a:p>
          <a:p>
            <a:pPr algn="l"/>
            <a:endParaRPr lang="en-US" i="1" dirty="0" smtClean="0"/>
          </a:p>
          <a:p>
            <a:pPr algn="l"/>
            <a:endParaRPr lang="en-GB" i="1" dirty="0"/>
          </a:p>
        </p:txBody>
      </p:sp>
      <p:sp>
        <p:nvSpPr>
          <p:cNvPr id="6" name="Subtitle 1"/>
          <p:cNvSpPr>
            <a:spLocks/>
          </p:cNvSpPr>
          <p:nvPr/>
        </p:nvSpPr>
        <p:spPr bwMode="auto">
          <a:xfrm>
            <a:off x="179514" y="3507856"/>
            <a:ext cx="5328592" cy="936104"/>
          </a:xfrm>
          <a:prstGeom prst="rect">
            <a:avLst/>
          </a:prstGeom>
          <a:noFill/>
          <a:ln w="9525">
            <a:noFill/>
            <a:miter lim="800000"/>
            <a:headEnd/>
            <a:tailEnd/>
          </a:ln>
        </p:spPr>
        <p:txBody>
          <a:bodyPr lIns="91394" tIns="45697" rIns="91394" bIns="45697"/>
          <a:lstStyle/>
          <a:p>
            <a:pPr>
              <a:buFont typeface="Arial" charset="0"/>
              <a:buNone/>
            </a:pPr>
            <a:endParaRPr lang="en-GB" sz="2400" b="1" dirty="0">
              <a:solidFill>
                <a:schemeClr val="accent1"/>
              </a:solidFill>
              <a:effectLst>
                <a:glow rad="63500">
                  <a:schemeClr val="bg1">
                    <a:alpha val="40000"/>
                  </a:schemeClr>
                </a:glow>
              </a:effectLst>
              <a:cs typeface="Arial" charset="0"/>
            </a:endParaRPr>
          </a:p>
        </p:txBody>
      </p:sp>
      <p:sp>
        <p:nvSpPr>
          <p:cNvPr id="7" name="Date Placeholder 1"/>
          <p:cNvSpPr>
            <a:spLocks noGrp="1"/>
          </p:cNvSpPr>
          <p:nvPr>
            <p:ph type="dt" sz="half" idx="10"/>
          </p:nvPr>
        </p:nvSpPr>
        <p:spPr>
          <a:xfrm>
            <a:off x="467544" y="4957241"/>
            <a:ext cx="2133600" cy="195486"/>
          </a:xfrm>
        </p:spPr>
        <p:txBody>
          <a:bodyPr/>
          <a:lstStyle/>
          <a:p>
            <a:r>
              <a:rPr lang="en-US" smtClean="0"/>
              <a:t>29 October 2018 </a:t>
            </a:r>
            <a:endParaRPr lang="en-CA" dirty="0"/>
          </a:p>
        </p:txBody>
      </p:sp>
      <p:sp>
        <p:nvSpPr>
          <p:cNvPr id="2" name="Footer Placeholder 1"/>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3263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Outputs of the Wildlife </a:t>
            </a:r>
            <a:r>
              <a:rPr lang="en-US" sz="2800" dirty="0" smtClean="0"/>
              <a:t>Symposium -</a:t>
            </a:r>
            <a:r>
              <a:rPr lang="en-US" sz="2800" dirty="0"/>
              <a:t/>
            </a:r>
            <a:br>
              <a:rPr lang="en-US" sz="2800" dirty="0"/>
            </a:br>
            <a:r>
              <a:rPr lang="en-US" sz="2800" dirty="0"/>
              <a:t>Strengthening regulatory requirements</a:t>
            </a:r>
            <a:endParaRPr lang="en-CA" sz="2800" dirty="0"/>
          </a:p>
        </p:txBody>
      </p:sp>
      <p:sp>
        <p:nvSpPr>
          <p:cNvPr id="3" name="Content Placeholder 2"/>
          <p:cNvSpPr>
            <a:spLocks noGrp="1"/>
          </p:cNvSpPr>
          <p:nvPr>
            <p:ph idx="1"/>
          </p:nvPr>
        </p:nvSpPr>
        <p:spPr/>
        <p:txBody>
          <a:bodyPr>
            <a:normAutofit/>
          </a:bodyPr>
          <a:lstStyle/>
          <a:p>
            <a:r>
              <a:rPr lang="en-US" sz="2800" dirty="0" smtClean="0"/>
              <a:t>Need of appropriate </a:t>
            </a:r>
            <a:r>
              <a:rPr lang="en-US" sz="2800" dirty="0"/>
              <a:t>legislation and </a:t>
            </a:r>
            <a:r>
              <a:rPr lang="en-US" sz="2800" dirty="0" smtClean="0"/>
              <a:t>regulation; </a:t>
            </a:r>
            <a:endParaRPr lang="en-US" sz="2800" dirty="0"/>
          </a:p>
          <a:p>
            <a:r>
              <a:rPr lang="en-US" sz="2800" dirty="0" smtClean="0"/>
              <a:t>Importance of a </a:t>
            </a:r>
            <a:r>
              <a:rPr lang="en-US" sz="2800" dirty="0"/>
              <a:t>national procedure for recording and reporting wildlife </a:t>
            </a:r>
            <a:r>
              <a:rPr lang="en-US" sz="2800" dirty="0" smtClean="0"/>
              <a:t>strikes; </a:t>
            </a:r>
            <a:endParaRPr lang="en-US" sz="2800" dirty="0"/>
          </a:p>
          <a:p>
            <a:r>
              <a:rPr lang="en-US" sz="2800" dirty="0" smtClean="0"/>
              <a:t>An </a:t>
            </a:r>
            <a:r>
              <a:rPr lang="en-US" sz="2800" dirty="0"/>
              <a:t>ongoing evaluation of the hazard by competent personnel.</a:t>
            </a:r>
          </a:p>
          <a:p>
            <a:endParaRPr lang="en-CA" sz="2800" dirty="0"/>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55758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Outputs of the Wildlife </a:t>
            </a:r>
            <a:r>
              <a:rPr lang="en-US" sz="2800" dirty="0" smtClean="0"/>
              <a:t>Symposium -</a:t>
            </a:r>
            <a:r>
              <a:rPr lang="en-US" sz="2800" dirty="0"/>
              <a:t/>
            </a:r>
            <a:br>
              <a:rPr lang="en-US" sz="2800" dirty="0"/>
            </a:br>
            <a:r>
              <a:rPr lang="en-US" sz="2800" dirty="0"/>
              <a:t>Use of new technology</a:t>
            </a:r>
            <a:endParaRPr lang="en-CA" sz="2800" dirty="0"/>
          </a:p>
        </p:txBody>
      </p:sp>
      <p:sp>
        <p:nvSpPr>
          <p:cNvPr id="3" name="Content Placeholder 2"/>
          <p:cNvSpPr>
            <a:spLocks noGrp="1"/>
          </p:cNvSpPr>
          <p:nvPr>
            <p:ph idx="1"/>
          </p:nvPr>
        </p:nvSpPr>
        <p:spPr/>
        <p:txBody>
          <a:bodyPr>
            <a:noAutofit/>
          </a:bodyPr>
          <a:lstStyle/>
          <a:p>
            <a:r>
              <a:rPr lang="en-US" sz="2800" dirty="0" smtClean="0"/>
              <a:t>More </a:t>
            </a:r>
            <a:r>
              <a:rPr lang="en-US" sz="2800" dirty="0"/>
              <a:t>effective habitat management;</a:t>
            </a:r>
          </a:p>
          <a:p>
            <a:r>
              <a:rPr lang="en-US" sz="2800" dirty="0"/>
              <a:t>Possibility to inform go/ no-go advice from the tower and decisions by pilots; </a:t>
            </a:r>
          </a:p>
          <a:p>
            <a:r>
              <a:rPr lang="en-US" sz="2800" dirty="0"/>
              <a:t>Newer and better technologies to disperse birds away from aerodromes.</a:t>
            </a:r>
          </a:p>
          <a:p>
            <a:endParaRPr lang="en-CA" sz="2800" dirty="0"/>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3326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Outputs of the Wildlife Symposium </a:t>
            </a:r>
            <a:r>
              <a:rPr lang="en-US" sz="2800" dirty="0" smtClean="0"/>
              <a:t>-</a:t>
            </a:r>
            <a:br>
              <a:rPr lang="en-US" sz="2800" dirty="0" smtClean="0"/>
            </a:br>
            <a:r>
              <a:rPr lang="en-US" sz="2800" dirty="0"/>
              <a:t>E</a:t>
            </a:r>
            <a:r>
              <a:rPr lang="en-US" sz="2800" dirty="0" smtClean="0"/>
              <a:t>ffective wildlife hazard management</a:t>
            </a:r>
            <a:endParaRPr lang="en-CA" sz="2800" dirty="0"/>
          </a:p>
        </p:txBody>
      </p:sp>
      <p:sp>
        <p:nvSpPr>
          <p:cNvPr id="4" name="Content Placeholder 3"/>
          <p:cNvSpPr>
            <a:spLocks noGrp="1"/>
          </p:cNvSpPr>
          <p:nvPr>
            <p:ph idx="1"/>
          </p:nvPr>
        </p:nvSpPr>
        <p:spPr/>
        <p:txBody>
          <a:bodyPr>
            <a:normAutofit fontScale="70000" lnSpcReduction="20000"/>
          </a:bodyPr>
          <a:lstStyle/>
          <a:p>
            <a:r>
              <a:rPr lang="en-US" dirty="0" smtClean="0"/>
              <a:t>No </a:t>
            </a:r>
            <a:r>
              <a:rPr lang="en-US" dirty="0"/>
              <a:t>one-size-fits-all solution for all </a:t>
            </a:r>
            <a:r>
              <a:rPr lang="en-US" dirty="0" smtClean="0"/>
              <a:t>states</a:t>
            </a:r>
            <a:endParaRPr lang="en-US" dirty="0"/>
          </a:p>
          <a:p>
            <a:pPr lvl="1"/>
            <a:r>
              <a:rPr lang="en-US" dirty="0" smtClean="0"/>
              <a:t>Wildlife control </a:t>
            </a:r>
            <a:r>
              <a:rPr lang="en-US" dirty="0" err="1" smtClean="0"/>
              <a:t>programme</a:t>
            </a:r>
            <a:r>
              <a:rPr lang="en-US" dirty="0" smtClean="0"/>
              <a:t> based on a wildlife survey of the airport and local area;</a:t>
            </a:r>
          </a:p>
          <a:p>
            <a:pPr lvl="1"/>
            <a:r>
              <a:rPr lang="en-US" dirty="0" smtClean="0"/>
              <a:t>Risk assessment based on the probability and severity of strikes by the types of birds and wildlife found at the airport;</a:t>
            </a:r>
          </a:p>
          <a:p>
            <a:pPr lvl="1"/>
            <a:r>
              <a:rPr lang="en-US" dirty="0" smtClean="0"/>
              <a:t>Control measures to be weighed and evaluated against the requirements;</a:t>
            </a:r>
          </a:p>
          <a:p>
            <a:r>
              <a:rPr lang="en-US" dirty="0" smtClean="0"/>
              <a:t>Production </a:t>
            </a:r>
            <a:r>
              <a:rPr lang="en-US" dirty="0"/>
              <a:t>of a Wildlife Hazard Management </a:t>
            </a:r>
            <a:r>
              <a:rPr lang="en-US" dirty="0" smtClean="0"/>
              <a:t>Programme</a:t>
            </a:r>
          </a:p>
          <a:p>
            <a:r>
              <a:rPr lang="en-US" dirty="0" smtClean="0"/>
              <a:t>Training of personnel to manage an effective </a:t>
            </a:r>
            <a:r>
              <a:rPr lang="en-US" dirty="0" err="1" smtClean="0"/>
              <a:t>programme</a:t>
            </a:r>
            <a:endParaRPr lang="en-CA" dirty="0"/>
          </a:p>
        </p:txBody>
      </p:sp>
      <p:sp>
        <p:nvSpPr>
          <p:cNvPr id="3" name="Date Placeholder 2"/>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28301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Overview of ICAO Documentation</a:t>
            </a:r>
          </a:p>
        </p:txBody>
      </p:sp>
      <p:sp>
        <p:nvSpPr>
          <p:cNvPr id="3" name="Content Placeholder 2"/>
          <p:cNvSpPr>
            <a:spLocks noGrp="1"/>
          </p:cNvSpPr>
          <p:nvPr>
            <p:ph idx="1"/>
          </p:nvPr>
        </p:nvSpPr>
        <p:spPr/>
        <p:txBody>
          <a:bodyPr>
            <a:noAutofit/>
          </a:bodyPr>
          <a:lstStyle/>
          <a:p>
            <a:r>
              <a:rPr lang="en-CA" sz="1800" dirty="0"/>
              <a:t>Annexes 8, 11, 13, 14 Vol I, 15, 19</a:t>
            </a:r>
          </a:p>
          <a:p>
            <a:r>
              <a:rPr lang="en-CA" sz="1800" dirty="0"/>
              <a:t>PANS-ATM (Doc 4444), </a:t>
            </a:r>
            <a:r>
              <a:rPr lang="en-CA" sz="1800" dirty="0" smtClean="0"/>
              <a:t>PANS-Aerodromes </a:t>
            </a:r>
            <a:r>
              <a:rPr lang="en-CA" sz="1800" dirty="0"/>
              <a:t>(Doc 9981), </a:t>
            </a:r>
            <a:r>
              <a:rPr lang="en-CA" sz="1800" dirty="0" smtClean="0"/>
              <a:t>PANS-AIM </a:t>
            </a:r>
            <a:r>
              <a:rPr lang="en-CA" sz="1800" dirty="0"/>
              <a:t>(Doc 10066)</a:t>
            </a:r>
          </a:p>
          <a:p>
            <a:r>
              <a:rPr lang="en-CA" sz="1800" dirty="0"/>
              <a:t>Guidance material in ICAO manuals</a:t>
            </a:r>
          </a:p>
          <a:p>
            <a:pPr lvl="1"/>
            <a:r>
              <a:rPr lang="en-CA" sz="1400" dirty="0"/>
              <a:t>Airport Planning Manual (Doc 9184) - Part 2 Land Use and Environmental Control</a:t>
            </a:r>
          </a:p>
          <a:p>
            <a:pPr lvl="1"/>
            <a:r>
              <a:rPr lang="en-CA" sz="1400" dirty="0"/>
              <a:t>Airport Services Manual (Doc 9137</a:t>
            </a:r>
            <a:r>
              <a:rPr lang="en-CA" sz="1400" dirty="0" smtClean="0"/>
              <a:t>) - Part 3 Wildlife Control and reduction </a:t>
            </a:r>
          </a:p>
          <a:p>
            <a:pPr lvl="1"/>
            <a:r>
              <a:rPr lang="en-CA" sz="1400" dirty="0" smtClean="0"/>
              <a:t>Airport Services Manual (Doc 9137) - Part </a:t>
            </a:r>
            <a:r>
              <a:rPr lang="en-CA" sz="1400" dirty="0"/>
              <a:t>8 Airport operational services</a:t>
            </a:r>
          </a:p>
          <a:p>
            <a:pPr lvl="1"/>
            <a:r>
              <a:rPr lang="en-CA" sz="1400" dirty="0" smtClean="0"/>
              <a:t>Airport Services Manual (Doc 9137) - Part </a:t>
            </a:r>
            <a:r>
              <a:rPr lang="en-CA" sz="1400" dirty="0"/>
              <a:t>9 Airport maintenance practices </a:t>
            </a:r>
          </a:p>
          <a:p>
            <a:pPr lvl="1"/>
            <a:r>
              <a:rPr lang="en-CA" sz="1400" dirty="0"/>
              <a:t>Manual on the ICAO Bird Strike information system (IBIS</a:t>
            </a:r>
            <a:r>
              <a:rPr lang="en-CA" sz="1400" dirty="0" smtClean="0"/>
              <a:t>) </a:t>
            </a:r>
            <a:r>
              <a:rPr lang="en-CA" sz="1400" dirty="0"/>
              <a:t>(Doc 9332)</a:t>
            </a:r>
          </a:p>
          <a:p>
            <a:endParaRPr lang="en-CA" sz="1800" dirty="0"/>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5073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Annex 14, Volume I – </a:t>
            </a:r>
            <a:r>
              <a:rPr lang="en-US" sz="3600" dirty="0" smtClean="0"/>
              <a:t>Aerodromes</a:t>
            </a:r>
            <a:endParaRPr lang="en-CA" sz="36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9137" y="1905000"/>
            <a:ext cx="7845725" cy="2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220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Annex 14, Volume I – Aerodromes</a:t>
            </a:r>
            <a:endParaRPr lang="en-CA" sz="36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2397" y="1905000"/>
            <a:ext cx="7419206" cy="2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91226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Ongoing work at ICAO</a:t>
            </a:r>
          </a:p>
        </p:txBody>
      </p:sp>
      <p:sp>
        <p:nvSpPr>
          <p:cNvPr id="4" name="Content Placeholder 3"/>
          <p:cNvSpPr>
            <a:spLocks noGrp="1"/>
          </p:cNvSpPr>
          <p:nvPr>
            <p:ph sz="half" idx="1"/>
          </p:nvPr>
        </p:nvSpPr>
        <p:spPr/>
        <p:txBody>
          <a:bodyPr>
            <a:normAutofit fontScale="62500" lnSpcReduction="20000"/>
          </a:bodyPr>
          <a:lstStyle/>
          <a:p>
            <a:r>
              <a:rPr lang="en-US" dirty="0"/>
              <a:t>PANS-Aerodromes (Doc </a:t>
            </a:r>
            <a:r>
              <a:rPr lang="en-US" dirty="0" smtClean="0"/>
              <a:t>9981)</a:t>
            </a:r>
          </a:p>
          <a:p>
            <a:r>
              <a:rPr lang="en-CA" dirty="0" smtClean="0"/>
              <a:t>Eight </a:t>
            </a:r>
            <a:r>
              <a:rPr lang="en-CA" dirty="0"/>
              <a:t>new chapters including a</a:t>
            </a:r>
            <a:r>
              <a:rPr lang="en-US" dirty="0"/>
              <a:t> dedicated chapter on Wildlife hazard management</a:t>
            </a:r>
          </a:p>
          <a:p>
            <a:r>
              <a:rPr lang="en-US" dirty="0" smtClean="0"/>
              <a:t>Consultation </a:t>
            </a:r>
            <a:r>
              <a:rPr lang="en-US" dirty="0"/>
              <a:t>period for States completed (State letter A</a:t>
            </a:r>
            <a:r>
              <a:rPr lang="en-CA" dirty="0"/>
              <a:t>N </a:t>
            </a:r>
            <a:r>
              <a:rPr lang="en-CA" dirty="0" smtClean="0"/>
              <a:t>4/27-18/25)</a:t>
            </a:r>
            <a:endParaRPr lang="en-CA" dirty="0"/>
          </a:p>
          <a:p>
            <a:r>
              <a:rPr lang="en-US" dirty="0" smtClean="0"/>
              <a:t>Applicability date for </a:t>
            </a:r>
            <a:r>
              <a:rPr lang="en-US" dirty="0"/>
              <a:t>PANS-Aerodromes with consequential amendments to Annex 14, </a:t>
            </a:r>
            <a:r>
              <a:rPr lang="en-US" dirty="0" smtClean="0"/>
              <a:t>Vol I </a:t>
            </a:r>
            <a:r>
              <a:rPr lang="en-US" dirty="0"/>
              <a:t>and Annex </a:t>
            </a:r>
            <a:r>
              <a:rPr lang="en-US" dirty="0" smtClean="0"/>
              <a:t>11: 5 </a:t>
            </a:r>
            <a:r>
              <a:rPr lang="en-US" dirty="0"/>
              <a:t>November 2020</a:t>
            </a:r>
            <a:endParaRPr lang="en-CA" dirty="0"/>
          </a:p>
          <a:p>
            <a:endParaRPr lang="en-CA"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92678" y="1995488"/>
            <a:ext cx="2149643" cy="2779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91765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PANS-Aerodromes (Doc 9981) </a:t>
            </a:r>
            <a:r>
              <a:rPr lang="en-US" sz="3600" dirty="0" smtClean="0"/>
              <a:t>objectives </a:t>
            </a:r>
            <a:endParaRPr lang="en-US" sz="3600" dirty="0"/>
          </a:p>
        </p:txBody>
      </p:sp>
      <p:sp>
        <p:nvSpPr>
          <p:cNvPr id="5" name="Content Placeholder 4"/>
          <p:cNvSpPr>
            <a:spLocks noGrp="1"/>
          </p:cNvSpPr>
          <p:nvPr>
            <p:ph idx="1"/>
          </p:nvPr>
        </p:nvSpPr>
        <p:spPr/>
        <p:txBody>
          <a:bodyPr>
            <a:normAutofit fontScale="92500" lnSpcReduction="10000"/>
          </a:bodyPr>
          <a:lstStyle/>
          <a:p>
            <a:r>
              <a:rPr lang="en-US" sz="2200" dirty="0" smtClean="0"/>
              <a:t>To </a:t>
            </a:r>
            <a:r>
              <a:rPr lang="en-US" sz="2200" dirty="0"/>
              <a:t>have a wildlife safety risk assessment being conducted, covering the aerodrome and its vicinity;</a:t>
            </a:r>
          </a:p>
          <a:p>
            <a:r>
              <a:rPr lang="en-US" sz="2200" dirty="0"/>
              <a:t>To establish a Wildlife Hazard Management </a:t>
            </a:r>
            <a:r>
              <a:rPr lang="en-US" sz="2200" dirty="0" err="1"/>
              <a:t>Programme</a:t>
            </a:r>
            <a:r>
              <a:rPr lang="en-US" sz="2200" dirty="0"/>
              <a:t> (WHMP) tailored to the local environment and be commensurate with the wildlife safety risk assessment;</a:t>
            </a:r>
          </a:p>
          <a:p>
            <a:r>
              <a:rPr lang="en-US" sz="2200" dirty="0"/>
              <a:t>To include within the WHMP, procedures and measures for reducing the wildlife risk at the aerodrome to an acceptable level.</a:t>
            </a:r>
          </a:p>
          <a:p>
            <a:r>
              <a:rPr lang="en-US" sz="2200" dirty="0"/>
              <a:t>To integrate wildlife hazard reduction measures and procedures into the aerodrome operator’s safety management system (SMS).</a:t>
            </a:r>
          </a:p>
          <a:p>
            <a:endParaRPr lang="en-CA" dirty="0"/>
          </a:p>
        </p:txBody>
      </p:sp>
      <p:sp>
        <p:nvSpPr>
          <p:cNvPr id="3" name="Date Placeholder 2"/>
          <p:cNvSpPr>
            <a:spLocks noGrp="1"/>
          </p:cNvSpPr>
          <p:nvPr>
            <p:ph type="dt" sz="half" idx="10"/>
          </p:nvPr>
        </p:nvSpPr>
        <p:spPr/>
        <p:txBody>
          <a:bodyPr/>
          <a:lstStyle/>
          <a:p>
            <a:r>
              <a:rPr lang="en-US" smtClean="0"/>
              <a:t>29 October 2018 </a:t>
            </a:r>
            <a:endParaRPr lang="en-CA"/>
          </a:p>
        </p:txBody>
      </p:sp>
      <p:sp>
        <p:nvSpPr>
          <p:cNvPr id="4" name="Footer Placeholder 3"/>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8395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Ongoing work at ICAO (Cont’d)</a:t>
            </a:r>
            <a:endParaRPr lang="en-CA" sz="3600" dirty="0"/>
          </a:p>
        </p:txBody>
      </p:sp>
      <p:sp>
        <p:nvSpPr>
          <p:cNvPr id="3" name="Content Placeholder 2"/>
          <p:cNvSpPr>
            <a:spLocks noGrp="1"/>
          </p:cNvSpPr>
          <p:nvPr>
            <p:ph sz="half" idx="1"/>
          </p:nvPr>
        </p:nvSpPr>
        <p:spPr>
          <a:xfrm>
            <a:off x="457200" y="1995686"/>
            <a:ext cx="4186808" cy="2778956"/>
          </a:xfrm>
        </p:spPr>
        <p:txBody>
          <a:bodyPr>
            <a:normAutofit fontScale="70000" lnSpcReduction="20000"/>
          </a:bodyPr>
          <a:lstStyle/>
          <a:p>
            <a:r>
              <a:rPr lang="en-US" dirty="0"/>
              <a:t>Review of the Airport Services manual - Part 3 “Wildlife Hazard Management</a:t>
            </a:r>
            <a:r>
              <a:rPr lang="en-US" dirty="0" smtClean="0"/>
              <a:t>” (new title)</a:t>
            </a:r>
            <a:endParaRPr lang="en-US" dirty="0"/>
          </a:p>
          <a:p>
            <a:r>
              <a:rPr lang="en-US" dirty="0" smtClean="0"/>
              <a:t>Objectives:</a:t>
            </a:r>
          </a:p>
          <a:p>
            <a:pPr lvl="1"/>
            <a:r>
              <a:rPr lang="en-US" dirty="0" smtClean="0"/>
              <a:t>to </a:t>
            </a:r>
            <a:r>
              <a:rPr lang="en-US" dirty="0"/>
              <a:t>be consistent with the new PANS-Aerodromes;</a:t>
            </a:r>
          </a:p>
          <a:p>
            <a:pPr lvl="1"/>
            <a:r>
              <a:rPr lang="en-US" dirty="0" smtClean="0"/>
              <a:t>to </a:t>
            </a:r>
            <a:r>
              <a:rPr lang="en-US" dirty="0"/>
              <a:t>reflect the evolution and current practices pertaining to wildlife hazards management;</a:t>
            </a:r>
          </a:p>
          <a:p>
            <a:pPr lvl="1"/>
            <a:r>
              <a:rPr lang="en-US" dirty="0" smtClean="0"/>
              <a:t>To include guidance on </a:t>
            </a:r>
            <a:r>
              <a:rPr lang="en-US" dirty="0"/>
              <a:t>training.</a:t>
            </a:r>
          </a:p>
          <a:p>
            <a:endParaRPr lang="en-CA" dirty="0"/>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593909" y="1995488"/>
            <a:ext cx="2147182" cy="2779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29 October 2018 </a:t>
            </a:r>
            <a:endParaRPr lang="en-CA"/>
          </a:p>
        </p:txBody>
      </p:sp>
      <p:sp>
        <p:nvSpPr>
          <p:cNvPr id="6" name="Footer Placeholder 5"/>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224385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Ongoing work at ICAO (Cont’d)</a:t>
            </a:r>
            <a:endParaRPr lang="en-CA" sz="3600" dirty="0"/>
          </a:p>
        </p:txBody>
      </p:sp>
      <p:sp>
        <p:nvSpPr>
          <p:cNvPr id="3" name="Content Placeholder 2"/>
          <p:cNvSpPr>
            <a:spLocks noGrp="1"/>
          </p:cNvSpPr>
          <p:nvPr>
            <p:ph sz="half" idx="1"/>
          </p:nvPr>
        </p:nvSpPr>
        <p:spPr>
          <a:xfrm>
            <a:off x="457200" y="1995686"/>
            <a:ext cx="4258816" cy="2778956"/>
          </a:xfrm>
        </p:spPr>
        <p:txBody>
          <a:bodyPr>
            <a:noAutofit/>
          </a:bodyPr>
          <a:lstStyle/>
          <a:p>
            <a:r>
              <a:rPr lang="en-US" sz="1800" dirty="0" smtClean="0"/>
              <a:t>Review </a:t>
            </a:r>
            <a:r>
              <a:rPr lang="en-US" sz="1800" dirty="0"/>
              <a:t>of the Manual on the ICAO </a:t>
            </a:r>
            <a:r>
              <a:rPr lang="en-US" sz="1800" dirty="0" smtClean="0"/>
              <a:t>Bird/wildlife </a:t>
            </a:r>
            <a:r>
              <a:rPr lang="en-US" sz="1800" dirty="0"/>
              <a:t>Strike information system </a:t>
            </a:r>
            <a:r>
              <a:rPr lang="en-US" sz="1800" dirty="0" smtClean="0"/>
              <a:t>(</a:t>
            </a:r>
            <a:r>
              <a:rPr lang="en-US" sz="1800" dirty="0"/>
              <a:t>Doc 9332)</a:t>
            </a:r>
          </a:p>
          <a:p>
            <a:r>
              <a:rPr lang="en-US" sz="1800" dirty="0" smtClean="0"/>
              <a:t>To be consistent with the new ECCAIRS platform</a:t>
            </a:r>
          </a:p>
          <a:p>
            <a:r>
              <a:rPr lang="en-US" sz="1800" dirty="0" smtClean="0"/>
              <a:t>An </a:t>
            </a:r>
            <a:r>
              <a:rPr lang="en-US" sz="1800" dirty="0"/>
              <a:t>ICAO reporting portal </a:t>
            </a:r>
            <a:r>
              <a:rPr lang="en-US" sz="1800" dirty="0" smtClean="0"/>
              <a:t>is under development</a:t>
            </a:r>
            <a:endParaRPr lang="en-US" sz="1800" dirty="0"/>
          </a:p>
          <a:p>
            <a:r>
              <a:rPr lang="en-US" sz="1800" dirty="0" smtClean="0"/>
              <a:t>A </a:t>
            </a:r>
            <a:r>
              <a:rPr lang="en-US" sz="1800" dirty="0"/>
              <a:t>dedicated email address to send </a:t>
            </a:r>
            <a:r>
              <a:rPr lang="en-US" sz="1800" dirty="0" smtClean="0"/>
              <a:t>report: </a:t>
            </a:r>
            <a:r>
              <a:rPr lang="en-US" sz="1800" b="1" dirty="0" smtClean="0"/>
              <a:t>wildlife@icao.int </a:t>
            </a:r>
            <a:endParaRPr lang="en-US" sz="1800" b="1"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89076" y="1995488"/>
            <a:ext cx="1956847" cy="2779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29 October 2018 </a:t>
            </a:r>
            <a:endParaRPr lang="en-CA"/>
          </a:p>
        </p:txBody>
      </p:sp>
      <p:sp>
        <p:nvSpPr>
          <p:cNvPr id="6" name="Footer Placeholder 5"/>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24999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CA" dirty="0"/>
          </a:p>
        </p:txBody>
      </p:sp>
      <p:sp>
        <p:nvSpPr>
          <p:cNvPr id="3" name="Content Placeholder 2"/>
          <p:cNvSpPr>
            <a:spLocks noGrp="1"/>
          </p:cNvSpPr>
          <p:nvPr>
            <p:ph idx="1"/>
          </p:nvPr>
        </p:nvSpPr>
        <p:spPr/>
        <p:txBody>
          <a:bodyPr/>
          <a:lstStyle/>
          <a:p>
            <a:r>
              <a:rPr lang="en-US" dirty="0"/>
              <a:t>ICAO Safety </a:t>
            </a:r>
            <a:r>
              <a:rPr lang="en-US" dirty="0" smtClean="0"/>
              <a:t>Initiative</a:t>
            </a:r>
            <a:endParaRPr lang="en-US" dirty="0"/>
          </a:p>
          <a:p>
            <a:r>
              <a:rPr lang="en-US" dirty="0"/>
              <a:t>Outputs of the ICAO/ACI Wildlife Strike Hazard Reduction Symposium</a:t>
            </a:r>
          </a:p>
          <a:p>
            <a:r>
              <a:rPr lang="en-CA" dirty="0"/>
              <a:t>Overview of ICAO Documentation</a:t>
            </a:r>
          </a:p>
          <a:p>
            <a:r>
              <a:rPr lang="en-CA" dirty="0"/>
              <a:t>Ongoing Work at ICAO </a:t>
            </a:r>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214429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7544" y="1563639"/>
            <a:ext cx="8136904" cy="1569660"/>
          </a:xfrm>
          <a:prstGeom prst="rect">
            <a:avLst/>
          </a:prstGeom>
        </p:spPr>
        <p:txBody>
          <a:bodyPr wrap="square">
            <a:spAutoFit/>
          </a:bodyPr>
          <a:lstStyle/>
          <a:p>
            <a:pPr algn="ctr"/>
            <a:r>
              <a:rPr lang="en-US" sz="3200" dirty="0"/>
              <a:t>More information will be </a:t>
            </a:r>
            <a:r>
              <a:rPr lang="en-US" sz="3200" dirty="0" smtClean="0"/>
              <a:t>provided:</a:t>
            </a:r>
          </a:p>
          <a:p>
            <a:pPr algn="ctr"/>
            <a:endParaRPr lang="en-US" sz="3200" dirty="0"/>
          </a:p>
          <a:p>
            <a:pPr algn="ctr"/>
            <a:r>
              <a:rPr lang="en-US" sz="3200" b="1" dirty="0" smtClean="0"/>
              <a:t>https</a:t>
            </a:r>
            <a:r>
              <a:rPr lang="en-US" sz="3200" b="1" dirty="0"/>
              <a:t>://www.icao.int/ibis</a:t>
            </a:r>
          </a:p>
        </p:txBody>
      </p:sp>
      <p:sp>
        <p:nvSpPr>
          <p:cNvPr id="2" name="Date Placeholder 1"/>
          <p:cNvSpPr>
            <a:spLocks noGrp="1"/>
          </p:cNvSpPr>
          <p:nvPr>
            <p:ph type="dt" sz="half" idx="10"/>
          </p:nvPr>
        </p:nvSpPr>
        <p:spPr/>
        <p:txBody>
          <a:bodyPr/>
          <a:lstStyle/>
          <a:p>
            <a:r>
              <a:rPr lang="en-US" smtClean="0"/>
              <a:t>29 October 2018 </a:t>
            </a:r>
            <a:endParaRPr lang="en-CA"/>
          </a:p>
        </p:txBody>
      </p:sp>
      <p:sp>
        <p:nvSpPr>
          <p:cNvPr id="3" name="Footer Placeholder 2"/>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41301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457200" y="4894008"/>
            <a:ext cx="2133600" cy="249492"/>
          </a:xfrm>
        </p:spPr>
        <p:txBody>
          <a:bodyPr/>
          <a:lstStyle/>
          <a:p>
            <a:r>
              <a:rPr lang="en-US" smtClean="0"/>
              <a:t>29 October 2018 </a:t>
            </a:r>
            <a:endParaRPr lang="en-CA" dirty="0"/>
          </a:p>
        </p:txBody>
      </p:sp>
      <p:sp>
        <p:nvSpPr>
          <p:cNvPr id="2" name="Footer Placeholder 1"/>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60500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ICAO Safety </a:t>
            </a:r>
            <a:r>
              <a:rPr lang="en-CA" dirty="0" smtClean="0"/>
              <a:t>Initiative</a:t>
            </a:r>
            <a:endParaRPr lang="en-CA" dirty="0"/>
          </a:p>
        </p:txBody>
      </p:sp>
      <p:sp>
        <p:nvSpPr>
          <p:cNvPr id="5" name="Content Placeholder 4"/>
          <p:cNvSpPr>
            <a:spLocks noGrp="1"/>
          </p:cNvSpPr>
          <p:nvPr>
            <p:ph sz="half" idx="1"/>
          </p:nvPr>
        </p:nvSpPr>
        <p:spPr/>
        <p:txBody>
          <a:bodyPr>
            <a:normAutofit fontScale="55000" lnSpcReduction="20000"/>
          </a:bodyPr>
          <a:lstStyle/>
          <a:p>
            <a:r>
              <a:rPr lang="en-US" dirty="0"/>
              <a:t>Presence of wildlife </a:t>
            </a:r>
            <a:r>
              <a:rPr lang="en-US" dirty="0" smtClean="0"/>
              <a:t>on </a:t>
            </a:r>
            <a:r>
              <a:rPr lang="en-US" dirty="0"/>
              <a:t>and in the vicinity of aerodromes poses a serious threat to aircraft operational safety. </a:t>
            </a:r>
          </a:p>
          <a:p>
            <a:r>
              <a:rPr lang="en-US" dirty="0"/>
              <a:t>Wildlife strikes can cause accidents and serious incidents, costing the aviation industry billions in losses due to aircraft damage, flight delays and other operational impacts. </a:t>
            </a:r>
          </a:p>
          <a:p>
            <a:r>
              <a:rPr lang="en-US" dirty="0"/>
              <a:t>ICAO has been undertaking various initiatives to help States reduce wildlife strike hazard to aviation.</a:t>
            </a:r>
          </a:p>
          <a:p>
            <a:r>
              <a:rPr lang="en-US" dirty="0"/>
              <a:t>Wildlife Strike Hazard Reduction is an ICAO Safety initiative</a:t>
            </a:r>
          </a:p>
          <a:p>
            <a:endParaRPr lang="en-CA" dirty="0"/>
          </a:p>
        </p:txBody>
      </p:sp>
      <p:pic>
        <p:nvPicPr>
          <p:cNvPr id="7"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592695" y="1995488"/>
            <a:ext cx="2149609" cy="2779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29 October 2018 </a:t>
            </a:r>
            <a:endParaRPr lang="en-CA"/>
          </a:p>
        </p:txBody>
      </p:sp>
      <p:sp>
        <p:nvSpPr>
          <p:cNvPr id="3" name="Footer Placeholder 2"/>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293726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ICAO/ACI </a:t>
            </a:r>
            <a:r>
              <a:rPr lang="en-US" sz="2800" dirty="0"/>
              <a:t>Wildlife </a:t>
            </a:r>
            <a:r>
              <a:rPr lang="en-US" sz="2800" dirty="0" smtClean="0"/>
              <a:t>Strike Hazard Reduction Symposium </a:t>
            </a:r>
            <a:r>
              <a:rPr lang="en-US" sz="2800" dirty="0"/>
              <a:t>(May 2017)</a:t>
            </a:r>
            <a:endParaRPr lang="en-CA" sz="2800" dirty="0"/>
          </a:p>
        </p:txBody>
      </p:sp>
      <p:sp>
        <p:nvSpPr>
          <p:cNvPr id="5" name="Content Placeholder 4"/>
          <p:cNvSpPr>
            <a:spLocks noGrp="1"/>
          </p:cNvSpPr>
          <p:nvPr>
            <p:ph idx="1"/>
          </p:nvPr>
        </p:nvSpPr>
        <p:spPr/>
        <p:txBody>
          <a:bodyPr>
            <a:normAutofit fontScale="85000" lnSpcReduction="20000"/>
          </a:bodyPr>
          <a:lstStyle/>
          <a:p>
            <a:r>
              <a:rPr lang="en-US" dirty="0"/>
              <a:t>Increase the international awareness of the wildlife strike hazard to aircraft operational safety;</a:t>
            </a:r>
          </a:p>
          <a:p>
            <a:r>
              <a:rPr lang="en-US" dirty="0"/>
              <a:t>Build an international community to exchange ideas, experiences and cooperative efforts;</a:t>
            </a:r>
          </a:p>
          <a:p>
            <a:r>
              <a:rPr lang="en-US" dirty="0"/>
              <a:t>Advance new technologies; and </a:t>
            </a:r>
          </a:p>
          <a:p>
            <a:r>
              <a:rPr lang="en-US" dirty="0"/>
              <a:t>Formulate effective strategies in preventing and mitigating the risk of wildlife strikes to aircraft.</a:t>
            </a:r>
          </a:p>
          <a:p>
            <a:endParaRPr lang="en-CA" dirty="0"/>
          </a:p>
        </p:txBody>
      </p:sp>
      <p:sp>
        <p:nvSpPr>
          <p:cNvPr id="3" name="Date Placeholder 2"/>
          <p:cNvSpPr>
            <a:spLocks noGrp="1"/>
          </p:cNvSpPr>
          <p:nvPr>
            <p:ph type="dt" sz="half" idx="10"/>
          </p:nvPr>
        </p:nvSpPr>
        <p:spPr/>
        <p:txBody>
          <a:bodyPr/>
          <a:lstStyle/>
          <a:p>
            <a:r>
              <a:rPr lang="en-US" smtClean="0"/>
              <a:t>29 October 2018 </a:t>
            </a:r>
            <a:endParaRPr lang="en-CA"/>
          </a:p>
        </p:txBody>
      </p:sp>
      <p:sp>
        <p:nvSpPr>
          <p:cNvPr id="4" name="Footer Placeholder 3"/>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6197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International awareness </a:t>
            </a:r>
          </a:p>
        </p:txBody>
      </p:sp>
      <p:sp>
        <p:nvSpPr>
          <p:cNvPr id="3" name="Content Placeholder 2"/>
          <p:cNvSpPr>
            <a:spLocks noGrp="1"/>
          </p:cNvSpPr>
          <p:nvPr>
            <p:ph idx="1"/>
          </p:nvPr>
        </p:nvSpPr>
        <p:spPr>
          <a:xfrm>
            <a:off x="457200" y="1905677"/>
            <a:ext cx="8435280" cy="2886968"/>
          </a:xfrm>
        </p:spPr>
        <p:txBody>
          <a:bodyPr>
            <a:noAutofit/>
          </a:bodyPr>
          <a:lstStyle/>
          <a:p>
            <a:r>
              <a:rPr lang="en-US" sz="2000" dirty="0" smtClean="0"/>
              <a:t>Comprehensive analysis of wildlife </a:t>
            </a:r>
            <a:r>
              <a:rPr lang="en-US" sz="2000" dirty="0"/>
              <a:t>strike </a:t>
            </a:r>
            <a:r>
              <a:rPr lang="en-US" sz="2000" dirty="0" smtClean="0"/>
              <a:t>reports (2008-2015)</a:t>
            </a:r>
          </a:p>
          <a:p>
            <a:r>
              <a:rPr lang="en-US" sz="2000" dirty="0" smtClean="0"/>
              <a:t>Use of the ICAO Bird Strike </a:t>
            </a:r>
            <a:r>
              <a:rPr lang="en-US" sz="2000" dirty="0"/>
              <a:t>Information System (IBIS)</a:t>
            </a:r>
            <a:endParaRPr lang="en-US" sz="2000" dirty="0" smtClean="0"/>
          </a:p>
          <a:p>
            <a:r>
              <a:rPr lang="en-US" sz="2000" dirty="0" smtClean="0"/>
              <a:t>97 </a:t>
            </a:r>
            <a:r>
              <a:rPr lang="en-US" sz="2000" dirty="0"/>
              <a:t>751 reports were received </a:t>
            </a:r>
            <a:r>
              <a:rPr lang="en-US" sz="2000" dirty="0" smtClean="0"/>
              <a:t>from 91 </a:t>
            </a:r>
            <a:r>
              <a:rPr lang="en-US" sz="2000" dirty="0"/>
              <a:t>States </a:t>
            </a:r>
            <a:r>
              <a:rPr lang="en-US" sz="2000" dirty="0" smtClean="0"/>
              <a:t>on strikes </a:t>
            </a:r>
            <a:r>
              <a:rPr lang="en-US" sz="2000" dirty="0"/>
              <a:t>occurring in 105 States and </a:t>
            </a:r>
            <a:r>
              <a:rPr lang="en-US" sz="2000" dirty="0" smtClean="0"/>
              <a:t>territories</a:t>
            </a:r>
          </a:p>
          <a:p>
            <a:r>
              <a:rPr lang="en-US" sz="2000" dirty="0"/>
              <a:t>2 501 reports had an indication of an effect on the </a:t>
            </a:r>
            <a:r>
              <a:rPr lang="en-US" sz="2000" dirty="0" smtClean="0"/>
              <a:t>flight:</a:t>
            </a:r>
          </a:p>
          <a:p>
            <a:pPr lvl="1"/>
            <a:r>
              <a:rPr lang="en-US" sz="2000" dirty="0" smtClean="0"/>
              <a:t>precautionary </a:t>
            </a:r>
            <a:r>
              <a:rPr lang="en-US" sz="2000" dirty="0"/>
              <a:t>landings (49</a:t>
            </a:r>
            <a:r>
              <a:rPr lang="en-US" sz="2000" dirty="0" smtClean="0"/>
              <a:t>%); </a:t>
            </a:r>
            <a:r>
              <a:rPr lang="en-US" sz="2000" dirty="0"/>
              <a:t>and </a:t>
            </a:r>
            <a:endParaRPr lang="en-US" sz="2000" dirty="0" smtClean="0"/>
          </a:p>
          <a:p>
            <a:pPr lvl="1"/>
            <a:r>
              <a:rPr lang="en-US" sz="2000" dirty="0" smtClean="0"/>
              <a:t>aborted </a:t>
            </a:r>
            <a:r>
              <a:rPr lang="en-US" sz="2000" dirty="0"/>
              <a:t>take offs (</a:t>
            </a:r>
            <a:r>
              <a:rPr lang="en-US" sz="2000" dirty="0" smtClean="0"/>
              <a:t>21%). </a:t>
            </a:r>
            <a:endParaRPr lang="en-US" sz="2000" dirty="0"/>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338955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Wildlife Strike Occurrences</a:t>
            </a:r>
            <a:br>
              <a:rPr lang="en-US" sz="2800" dirty="0"/>
            </a:br>
            <a:r>
              <a:rPr lang="en-US" sz="2800" dirty="0"/>
              <a:t>by Light Conditions (2008–2015)</a:t>
            </a:r>
            <a:endParaRPr lang="en-CA" sz="2800"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4809" y="1905000"/>
            <a:ext cx="3414382" cy="2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29 October 2018 </a:t>
            </a:r>
            <a:endParaRPr lang="en-CA"/>
          </a:p>
        </p:txBody>
      </p:sp>
      <p:sp>
        <p:nvSpPr>
          <p:cNvPr id="3" name="Footer Placeholder 2"/>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51815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Wildlife Strike Occurrences </a:t>
            </a:r>
            <a:br>
              <a:rPr lang="en-US" sz="2800" dirty="0"/>
            </a:br>
            <a:r>
              <a:rPr lang="en-US" sz="2800" dirty="0"/>
              <a:t>by Flight Phase (2008-2015)</a:t>
            </a:r>
            <a:endParaRPr lang="en-CA"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51286" y="1905000"/>
            <a:ext cx="2641428" cy="2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45369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Wildlife Strike Effects on Flight</a:t>
            </a:r>
            <a:br>
              <a:rPr lang="en-US" sz="2800" dirty="0"/>
            </a:br>
            <a:r>
              <a:rPr lang="en-US" sz="2800" dirty="0"/>
              <a:t>(2008-2015)</a:t>
            </a:r>
            <a:endParaRPr lang="en-CA" sz="28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0894" y="1905000"/>
            <a:ext cx="3762212" cy="2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13895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Outputs of the Wildlife </a:t>
            </a:r>
            <a:r>
              <a:rPr lang="en-US" sz="2800" dirty="0" smtClean="0"/>
              <a:t>Symposium - </a:t>
            </a:r>
            <a:r>
              <a:rPr lang="en-US" sz="2800" dirty="0"/>
              <a:t/>
            </a:r>
            <a:br>
              <a:rPr lang="en-US" sz="2800" dirty="0"/>
            </a:br>
            <a:r>
              <a:rPr lang="en-US" sz="2800" dirty="0"/>
              <a:t>Importance of cooperation</a:t>
            </a:r>
            <a:endParaRPr lang="en-CA" sz="2800" dirty="0"/>
          </a:p>
        </p:txBody>
      </p:sp>
      <p:sp>
        <p:nvSpPr>
          <p:cNvPr id="3" name="Content Placeholder 2"/>
          <p:cNvSpPr>
            <a:spLocks noGrp="1"/>
          </p:cNvSpPr>
          <p:nvPr>
            <p:ph idx="1"/>
          </p:nvPr>
        </p:nvSpPr>
        <p:spPr/>
        <p:txBody>
          <a:bodyPr>
            <a:noAutofit/>
          </a:bodyPr>
          <a:lstStyle/>
          <a:p>
            <a:r>
              <a:rPr lang="en-US" sz="2800" dirty="0"/>
              <a:t>Involvement of multiple </a:t>
            </a:r>
            <a:r>
              <a:rPr lang="en-US" sz="2800" dirty="0" smtClean="0"/>
              <a:t>stakeholders;</a:t>
            </a:r>
          </a:p>
          <a:p>
            <a:r>
              <a:rPr lang="en-US" sz="2800" dirty="0" smtClean="0"/>
              <a:t>Local </a:t>
            </a:r>
            <a:r>
              <a:rPr lang="en-US" sz="2800" dirty="0"/>
              <a:t>Runway Safety </a:t>
            </a:r>
            <a:r>
              <a:rPr lang="en-US" sz="2800" dirty="0" smtClean="0"/>
              <a:t>Team should be consulted;</a:t>
            </a:r>
            <a:endParaRPr lang="en-US" sz="2800" dirty="0"/>
          </a:p>
          <a:p>
            <a:r>
              <a:rPr lang="en-US" sz="2800" dirty="0" smtClean="0"/>
              <a:t>Focus on Airport </a:t>
            </a:r>
            <a:r>
              <a:rPr lang="en-US" sz="2800" dirty="0"/>
              <a:t>Wildlife Committee;</a:t>
            </a:r>
          </a:p>
          <a:p>
            <a:r>
              <a:rPr lang="en-US" sz="2800" dirty="0"/>
              <a:t>Importance to work with local </a:t>
            </a:r>
            <a:r>
              <a:rPr lang="en-US" sz="2800" dirty="0" smtClean="0"/>
              <a:t>communities.</a:t>
            </a:r>
            <a:endParaRPr lang="en-US" sz="2800" dirty="0"/>
          </a:p>
        </p:txBody>
      </p:sp>
      <p:sp>
        <p:nvSpPr>
          <p:cNvPr id="4" name="Date Placeholder 3"/>
          <p:cNvSpPr>
            <a:spLocks noGrp="1"/>
          </p:cNvSpPr>
          <p:nvPr>
            <p:ph type="dt" sz="half" idx="10"/>
          </p:nvPr>
        </p:nvSpPr>
        <p:spPr/>
        <p:txBody>
          <a:bodyPr/>
          <a:lstStyle/>
          <a:p>
            <a:r>
              <a:rPr lang="en-US" smtClean="0"/>
              <a:t>29 October 2018 </a:t>
            </a:r>
            <a:endParaRPr lang="en-CA"/>
          </a:p>
        </p:txBody>
      </p:sp>
      <p:sp>
        <p:nvSpPr>
          <p:cNvPr id="5" name="Footer Placeholder 4"/>
          <p:cNvSpPr>
            <a:spLocks noGrp="1"/>
          </p:cNvSpPr>
          <p:nvPr>
            <p:ph type="ftr" sz="quarter" idx="11"/>
          </p:nvPr>
        </p:nvSpPr>
        <p:spPr/>
        <p:txBody>
          <a:bodyPr/>
          <a:lstStyle/>
          <a:p>
            <a:r>
              <a:rPr lang="en-US" smtClean="0"/>
              <a:t>WBA Conference, Warsaw, 19 Nov. 2018</a:t>
            </a:r>
            <a:endParaRPr lang="en-CA"/>
          </a:p>
        </p:txBody>
      </p:sp>
    </p:spTree>
    <p:extLst>
      <p:ext uri="{BB962C8B-B14F-4D97-AF65-F5344CB8AC3E}">
        <p14:creationId xmlns:p14="http://schemas.microsoft.com/office/powerpoint/2010/main" val="39894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On-screen Show (16:9)</PresentationFormat>
  <Paragraphs>209</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Recent development of ICAO on wildlife strike hazard reduction</vt:lpstr>
      <vt:lpstr>Overview</vt:lpstr>
      <vt:lpstr>ICAO Safety Initiative</vt:lpstr>
      <vt:lpstr>ICAO/ACI Wildlife Strike Hazard Reduction Symposium (May 2017)</vt:lpstr>
      <vt:lpstr>International awareness </vt:lpstr>
      <vt:lpstr>Wildlife Strike Occurrences by Light Conditions (2008–2015)</vt:lpstr>
      <vt:lpstr>Wildlife Strike Occurrences  by Flight Phase (2008-2015)</vt:lpstr>
      <vt:lpstr>Wildlife Strike Effects on Flight (2008-2015)</vt:lpstr>
      <vt:lpstr>Outputs of the Wildlife Symposium -  Importance of cooperation</vt:lpstr>
      <vt:lpstr>Outputs of the Wildlife Symposium - Strengthening regulatory requirements</vt:lpstr>
      <vt:lpstr>Outputs of the Wildlife Symposium - Use of new technology</vt:lpstr>
      <vt:lpstr>Outputs of the Wildlife Symposium - Effective wildlife hazard management</vt:lpstr>
      <vt:lpstr>Overview of ICAO Documentation</vt:lpstr>
      <vt:lpstr>Annex 14, Volume I – Aerodromes</vt:lpstr>
      <vt:lpstr>Annex 14, Volume I – Aerodromes</vt:lpstr>
      <vt:lpstr>Ongoing work at ICAO</vt:lpstr>
      <vt:lpstr>PANS-Aerodromes (Doc 9981) objectives </vt:lpstr>
      <vt:lpstr>Ongoing work at ICAO (Cont’d)</vt:lpstr>
      <vt:lpstr>Ongoing work at ICAO (Cont’d)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2015-01-19T18:20:40Z</dcterms:created>
  <dcterms:modified xsi:type="dcterms:W3CDTF">2018-11-16T21:16:44Z</dcterms:modified>
</cp:coreProperties>
</file>